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63" r:id="rId3"/>
    <p:sldId id="264" r:id="rId4"/>
    <p:sldId id="265" r:id="rId5"/>
    <p:sldId id="266" r:id="rId6"/>
    <p:sldId id="257" r:id="rId7"/>
    <p:sldId id="267" r:id="rId8"/>
    <p:sldId id="258" r:id="rId9"/>
    <p:sldId id="268" r:id="rId10"/>
    <p:sldId id="269" r:id="rId11"/>
    <p:sldId id="272" r:id="rId12"/>
    <p:sldId id="270" r:id="rId13"/>
    <p:sldId id="259" r:id="rId14"/>
    <p:sldId id="274" r:id="rId15"/>
    <p:sldId id="275" r:id="rId16"/>
    <p:sldId id="260" r:id="rId17"/>
    <p:sldId id="276" r:id="rId18"/>
    <p:sldId id="277" r:id="rId19"/>
    <p:sldId id="279" r:id="rId20"/>
    <p:sldId id="261" r:id="rId21"/>
    <p:sldId id="280" r:id="rId22"/>
    <p:sldId id="281" r:id="rId23"/>
    <p:sldId id="282" r:id="rId24"/>
    <p:sldId id="262" r:id="rId25"/>
    <p:sldId id="283" r:id="rId26"/>
    <p:sldId id="284"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02" y="-11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592265193076055"/>
          <c:y val="7.9920071067631659E-2"/>
          <c:w val="0.55360553166084236"/>
          <c:h val="0.5841048203260516"/>
        </c:manualLayout>
      </c:layout>
      <c:barChart>
        <c:barDir val="col"/>
        <c:grouping val="clustered"/>
        <c:varyColors val="0"/>
        <c:ser>
          <c:idx val="0"/>
          <c:order val="0"/>
          <c:tx>
            <c:v>Supply</c:v>
          </c:tx>
          <c:spPr>
            <a:noFill/>
            <a:ln>
              <a:solidFill>
                <a:schemeClr val="tx1"/>
              </a:solidFill>
            </a:ln>
          </c:spPr>
          <c:invertIfNegative val="0"/>
          <c:cat>
            <c:numLit>
              <c:formatCode>General</c:formatCode>
              <c:ptCount val="10"/>
              <c:pt idx="0">
                <c:v>3</c:v>
              </c:pt>
              <c:pt idx="1">
                <c:v>6</c:v>
              </c:pt>
              <c:pt idx="2">
                <c:v>9</c:v>
              </c:pt>
              <c:pt idx="3">
                <c:v>12</c:v>
              </c:pt>
              <c:pt idx="4">
                <c:v>15</c:v>
              </c:pt>
              <c:pt idx="5">
                <c:v>18</c:v>
              </c:pt>
              <c:pt idx="6">
                <c:v>21</c:v>
              </c:pt>
              <c:pt idx="7">
                <c:v>24</c:v>
              </c:pt>
              <c:pt idx="8">
                <c:v>27</c:v>
              </c:pt>
              <c:pt idx="9">
                <c:v>30</c:v>
              </c:pt>
            </c:numLit>
          </c:cat>
          <c:val>
            <c:numRef>
              <c:f>Sheet1!$A$1:$H$1</c:f>
              <c:numCache>
                <c:formatCode>General</c:formatCode>
                <c:ptCount val="8"/>
                <c:pt idx="0">
                  <c:v>3</c:v>
                </c:pt>
                <c:pt idx="1">
                  <c:v>11</c:v>
                </c:pt>
                <c:pt idx="6">
                  <c:v>20</c:v>
                </c:pt>
                <c:pt idx="7">
                  <c:v>10</c:v>
                </c:pt>
              </c:numCache>
            </c:numRef>
          </c:val>
        </c:ser>
        <c:ser>
          <c:idx val="1"/>
          <c:order val="1"/>
          <c:tx>
            <c:v>Demand</c:v>
          </c:tx>
          <c:spPr>
            <a:solidFill>
              <a:schemeClr val="tx1"/>
            </a:solidFill>
            <a:ln>
              <a:solidFill>
                <a:schemeClr val="tx1"/>
              </a:solidFill>
            </a:ln>
          </c:spPr>
          <c:invertIfNegative val="0"/>
          <c:cat>
            <c:numLit>
              <c:formatCode>General</c:formatCode>
              <c:ptCount val="10"/>
              <c:pt idx="0">
                <c:v>3</c:v>
              </c:pt>
              <c:pt idx="1">
                <c:v>6</c:v>
              </c:pt>
              <c:pt idx="2">
                <c:v>9</c:v>
              </c:pt>
              <c:pt idx="3">
                <c:v>12</c:v>
              </c:pt>
              <c:pt idx="4">
                <c:v>15</c:v>
              </c:pt>
              <c:pt idx="5">
                <c:v>18</c:v>
              </c:pt>
              <c:pt idx="6">
                <c:v>21</c:v>
              </c:pt>
              <c:pt idx="7">
                <c:v>24</c:v>
              </c:pt>
              <c:pt idx="8">
                <c:v>27</c:v>
              </c:pt>
              <c:pt idx="9">
                <c:v>30</c:v>
              </c:pt>
            </c:numLit>
          </c:cat>
          <c:val>
            <c:numRef>
              <c:f>Sheet1!$A$2:$H$2</c:f>
              <c:numCache>
                <c:formatCode>General</c:formatCode>
                <c:ptCount val="8"/>
                <c:pt idx="0">
                  <c:v>11</c:v>
                </c:pt>
                <c:pt idx="1">
                  <c:v>30</c:v>
                </c:pt>
                <c:pt idx="6">
                  <c:v>7</c:v>
                </c:pt>
                <c:pt idx="7">
                  <c:v>2</c:v>
                </c:pt>
              </c:numCache>
            </c:numRef>
          </c:val>
        </c:ser>
        <c:dLbls>
          <c:showLegendKey val="0"/>
          <c:showVal val="0"/>
          <c:showCatName val="0"/>
          <c:showSerName val="0"/>
          <c:showPercent val="0"/>
          <c:showBubbleSize val="0"/>
        </c:dLbls>
        <c:gapWidth val="150"/>
        <c:axId val="180528640"/>
        <c:axId val="50000384"/>
      </c:barChart>
      <c:catAx>
        <c:axId val="180528640"/>
        <c:scaling>
          <c:orientation val="minMax"/>
        </c:scaling>
        <c:delete val="0"/>
        <c:axPos val="b"/>
        <c:title>
          <c:tx>
            <c:rich>
              <a:bodyPr/>
              <a:lstStyle/>
              <a:p>
                <a:pPr>
                  <a:defRPr/>
                </a:pPr>
                <a:r>
                  <a:rPr lang="en-GB"/>
                  <a:t>Length of carbon chain</a:t>
                </a:r>
              </a:p>
            </c:rich>
          </c:tx>
          <c:layout>
            <c:manualLayout>
              <c:xMode val="edge"/>
              <c:yMode val="edge"/>
              <c:x val="0.17362032541467359"/>
              <c:y val="0.86126083017095667"/>
            </c:manualLayout>
          </c:layout>
          <c:overlay val="0"/>
        </c:title>
        <c:numFmt formatCode="General" sourceLinked="1"/>
        <c:majorTickMark val="out"/>
        <c:minorTickMark val="none"/>
        <c:tickLblPos val="nextTo"/>
        <c:spPr>
          <a:ln w="12700">
            <a:solidFill>
              <a:schemeClr val="tx1"/>
            </a:solidFill>
          </a:ln>
        </c:spPr>
        <c:crossAx val="50000384"/>
        <c:crosses val="autoZero"/>
        <c:auto val="1"/>
        <c:lblAlgn val="ctr"/>
        <c:lblOffset val="100"/>
        <c:tickLblSkip val="1"/>
        <c:noMultiLvlLbl val="0"/>
      </c:catAx>
      <c:valAx>
        <c:axId val="50000384"/>
        <c:scaling>
          <c:orientation val="minMax"/>
          <c:max val="35"/>
        </c:scaling>
        <c:delete val="0"/>
        <c:axPos val="l"/>
        <c:title>
          <c:tx>
            <c:rich>
              <a:bodyPr rot="-5400000" vert="horz"/>
              <a:lstStyle/>
              <a:p>
                <a:pPr>
                  <a:defRPr/>
                </a:pPr>
                <a:r>
                  <a:rPr lang="en-GB"/>
                  <a:t>Amount</a:t>
                </a:r>
              </a:p>
            </c:rich>
          </c:tx>
          <c:layout/>
          <c:overlay val="0"/>
        </c:title>
        <c:numFmt formatCode="General" sourceLinked="1"/>
        <c:majorTickMark val="out"/>
        <c:minorTickMark val="none"/>
        <c:tickLblPos val="nextTo"/>
        <c:spPr>
          <a:ln w="12700">
            <a:solidFill>
              <a:schemeClr val="tx1"/>
            </a:solidFill>
          </a:ln>
        </c:spPr>
        <c:crossAx val="180528640"/>
        <c:crosses val="autoZero"/>
        <c:crossBetween val="between"/>
        <c:majorUnit val="5"/>
      </c:valAx>
      <c:spPr>
        <a:noFill/>
        <a:ln w="12700">
          <a:solidFill>
            <a:schemeClr val="tx1"/>
          </a:solidFill>
        </a:ln>
      </c:spPr>
    </c:plotArea>
    <c:legend>
      <c:legendPos val="r"/>
      <c:layout/>
      <c:overlay val="0"/>
    </c:legend>
    <c:plotVisOnly val="1"/>
    <c:dispBlanksAs val="gap"/>
    <c:showDLblsOverMax val="0"/>
  </c:chart>
  <c:spPr>
    <a:ln w="12700">
      <a:solidFill>
        <a:schemeClr val="tx1"/>
      </a:solidFill>
    </a:ln>
  </c:spPr>
  <c:txPr>
    <a:bodyPr/>
    <a:lstStyle/>
    <a:p>
      <a:pPr>
        <a:defRPr sz="16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5392FA-888B-40EE-863B-01C5708806D3}" type="datetimeFigureOut">
              <a:rPr lang="en-GB" smtClean="0"/>
              <a:t>10/11/2014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2579E4-F12A-40A5-B39B-CA70A395CF62}" type="slidenum">
              <a:rPr lang="en-GB" smtClean="0"/>
              <a:t>‹#›</a:t>
            </a:fld>
            <a:endParaRPr lang="en-GB"/>
          </a:p>
        </p:txBody>
      </p:sp>
    </p:spTree>
    <p:extLst>
      <p:ext uri="{BB962C8B-B14F-4D97-AF65-F5344CB8AC3E}">
        <p14:creationId xmlns:p14="http://schemas.microsoft.com/office/powerpoint/2010/main" val="3657036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82579E4-F12A-40A5-B39B-CA70A395CF62}" type="slidenum">
              <a:rPr lang="en-GB" smtClean="0"/>
              <a:t>9</a:t>
            </a:fld>
            <a:endParaRPr lang="en-GB"/>
          </a:p>
        </p:txBody>
      </p:sp>
    </p:spTree>
    <p:extLst>
      <p:ext uri="{BB962C8B-B14F-4D97-AF65-F5344CB8AC3E}">
        <p14:creationId xmlns:p14="http://schemas.microsoft.com/office/powerpoint/2010/main" val="1524015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82579E4-F12A-40A5-B39B-CA70A395CF62}" type="slidenum">
              <a:rPr lang="en-GB" smtClean="0"/>
              <a:t>15</a:t>
            </a:fld>
            <a:endParaRPr lang="en-GB"/>
          </a:p>
        </p:txBody>
      </p:sp>
    </p:spTree>
    <p:extLst>
      <p:ext uri="{BB962C8B-B14F-4D97-AF65-F5344CB8AC3E}">
        <p14:creationId xmlns:p14="http://schemas.microsoft.com/office/powerpoint/2010/main" val="3668413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C39028D-4CC6-4C98-8BBF-92C93FBC113C}" type="datetimeFigureOut">
              <a:rPr lang="en-GB" smtClean="0"/>
              <a:t>10/11/2014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995E0E-82C0-4C7C-BD63-5AB161A56F55}" type="slidenum">
              <a:rPr lang="en-GB" smtClean="0"/>
              <a:t>‹#›</a:t>
            </a:fld>
            <a:endParaRPr lang="en-GB"/>
          </a:p>
        </p:txBody>
      </p:sp>
    </p:spTree>
    <p:extLst>
      <p:ext uri="{BB962C8B-B14F-4D97-AF65-F5344CB8AC3E}">
        <p14:creationId xmlns:p14="http://schemas.microsoft.com/office/powerpoint/2010/main" val="221615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39028D-4CC6-4C98-8BBF-92C93FBC113C}" type="datetimeFigureOut">
              <a:rPr lang="en-GB" smtClean="0"/>
              <a:t>10/11/2014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995E0E-82C0-4C7C-BD63-5AB161A56F55}" type="slidenum">
              <a:rPr lang="en-GB" smtClean="0"/>
              <a:t>‹#›</a:t>
            </a:fld>
            <a:endParaRPr lang="en-GB"/>
          </a:p>
        </p:txBody>
      </p:sp>
    </p:spTree>
    <p:extLst>
      <p:ext uri="{BB962C8B-B14F-4D97-AF65-F5344CB8AC3E}">
        <p14:creationId xmlns:p14="http://schemas.microsoft.com/office/powerpoint/2010/main" val="1716773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39028D-4CC6-4C98-8BBF-92C93FBC113C}" type="datetimeFigureOut">
              <a:rPr lang="en-GB" smtClean="0"/>
              <a:t>10/11/2014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995E0E-82C0-4C7C-BD63-5AB161A56F55}" type="slidenum">
              <a:rPr lang="en-GB" smtClean="0"/>
              <a:t>‹#›</a:t>
            </a:fld>
            <a:endParaRPr lang="en-GB"/>
          </a:p>
        </p:txBody>
      </p:sp>
    </p:spTree>
    <p:extLst>
      <p:ext uri="{BB962C8B-B14F-4D97-AF65-F5344CB8AC3E}">
        <p14:creationId xmlns:p14="http://schemas.microsoft.com/office/powerpoint/2010/main" val="1224380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39028D-4CC6-4C98-8BBF-92C93FBC113C}" type="datetimeFigureOut">
              <a:rPr lang="en-GB" smtClean="0"/>
              <a:t>10/11/2014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995E0E-82C0-4C7C-BD63-5AB161A56F55}" type="slidenum">
              <a:rPr lang="en-GB" smtClean="0"/>
              <a:t>‹#›</a:t>
            </a:fld>
            <a:endParaRPr lang="en-GB"/>
          </a:p>
        </p:txBody>
      </p:sp>
    </p:spTree>
    <p:extLst>
      <p:ext uri="{BB962C8B-B14F-4D97-AF65-F5344CB8AC3E}">
        <p14:creationId xmlns:p14="http://schemas.microsoft.com/office/powerpoint/2010/main" val="2810994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39028D-4CC6-4C98-8BBF-92C93FBC113C}" type="datetimeFigureOut">
              <a:rPr lang="en-GB" smtClean="0"/>
              <a:t>10/11/2014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995E0E-82C0-4C7C-BD63-5AB161A56F55}" type="slidenum">
              <a:rPr lang="en-GB" smtClean="0"/>
              <a:t>‹#›</a:t>
            </a:fld>
            <a:endParaRPr lang="en-GB"/>
          </a:p>
        </p:txBody>
      </p:sp>
    </p:spTree>
    <p:extLst>
      <p:ext uri="{BB962C8B-B14F-4D97-AF65-F5344CB8AC3E}">
        <p14:creationId xmlns:p14="http://schemas.microsoft.com/office/powerpoint/2010/main" val="4101747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C39028D-4CC6-4C98-8BBF-92C93FBC113C}" type="datetimeFigureOut">
              <a:rPr lang="en-GB" smtClean="0"/>
              <a:t>10/11/2014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995E0E-82C0-4C7C-BD63-5AB161A56F55}" type="slidenum">
              <a:rPr lang="en-GB" smtClean="0"/>
              <a:t>‹#›</a:t>
            </a:fld>
            <a:endParaRPr lang="en-GB"/>
          </a:p>
        </p:txBody>
      </p:sp>
    </p:spTree>
    <p:extLst>
      <p:ext uri="{BB962C8B-B14F-4D97-AF65-F5344CB8AC3E}">
        <p14:creationId xmlns:p14="http://schemas.microsoft.com/office/powerpoint/2010/main" val="1719464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C39028D-4CC6-4C98-8BBF-92C93FBC113C}" type="datetimeFigureOut">
              <a:rPr lang="en-GB" smtClean="0"/>
              <a:t>10/11/2014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995E0E-82C0-4C7C-BD63-5AB161A56F55}" type="slidenum">
              <a:rPr lang="en-GB" smtClean="0"/>
              <a:t>‹#›</a:t>
            </a:fld>
            <a:endParaRPr lang="en-GB"/>
          </a:p>
        </p:txBody>
      </p:sp>
    </p:spTree>
    <p:extLst>
      <p:ext uri="{BB962C8B-B14F-4D97-AF65-F5344CB8AC3E}">
        <p14:creationId xmlns:p14="http://schemas.microsoft.com/office/powerpoint/2010/main" val="835981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C39028D-4CC6-4C98-8BBF-92C93FBC113C}" type="datetimeFigureOut">
              <a:rPr lang="en-GB" smtClean="0"/>
              <a:t>10/11/2014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995E0E-82C0-4C7C-BD63-5AB161A56F55}" type="slidenum">
              <a:rPr lang="en-GB" smtClean="0"/>
              <a:t>‹#›</a:t>
            </a:fld>
            <a:endParaRPr lang="en-GB"/>
          </a:p>
        </p:txBody>
      </p:sp>
    </p:spTree>
    <p:extLst>
      <p:ext uri="{BB962C8B-B14F-4D97-AF65-F5344CB8AC3E}">
        <p14:creationId xmlns:p14="http://schemas.microsoft.com/office/powerpoint/2010/main" val="1670509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39028D-4CC6-4C98-8BBF-92C93FBC113C}" type="datetimeFigureOut">
              <a:rPr lang="en-GB" smtClean="0"/>
              <a:t>10/11/2014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995E0E-82C0-4C7C-BD63-5AB161A56F55}" type="slidenum">
              <a:rPr lang="en-GB" smtClean="0"/>
              <a:t>‹#›</a:t>
            </a:fld>
            <a:endParaRPr lang="en-GB"/>
          </a:p>
        </p:txBody>
      </p:sp>
    </p:spTree>
    <p:extLst>
      <p:ext uri="{BB962C8B-B14F-4D97-AF65-F5344CB8AC3E}">
        <p14:creationId xmlns:p14="http://schemas.microsoft.com/office/powerpoint/2010/main" val="301625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39028D-4CC6-4C98-8BBF-92C93FBC113C}" type="datetimeFigureOut">
              <a:rPr lang="en-GB" smtClean="0"/>
              <a:t>10/11/2014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995E0E-82C0-4C7C-BD63-5AB161A56F55}" type="slidenum">
              <a:rPr lang="en-GB" smtClean="0"/>
              <a:t>‹#›</a:t>
            </a:fld>
            <a:endParaRPr lang="en-GB"/>
          </a:p>
        </p:txBody>
      </p:sp>
    </p:spTree>
    <p:extLst>
      <p:ext uri="{BB962C8B-B14F-4D97-AF65-F5344CB8AC3E}">
        <p14:creationId xmlns:p14="http://schemas.microsoft.com/office/powerpoint/2010/main" val="3945759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39028D-4CC6-4C98-8BBF-92C93FBC113C}" type="datetimeFigureOut">
              <a:rPr lang="en-GB" smtClean="0"/>
              <a:t>10/11/2014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995E0E-82C0-4C7C-BD63-5AB161A56F55}" type="slidenum">
              <a:rPr lang="en-GB" smtClean="0"/>
              <a:t>‹#›</a:t>
            </a:fld>
            <a:endParaRPr lang="en-GB"/>
          </a:p>
        </p:txBody>
      </p:sp>
    </p:spTree>
    <p:extLst>
      <p:ext uri="{BB962C8B-B14F-4D97-AF65-F5344CB8AC3E}">
        <p14:creationId xmlns:p14="http://schemas.microsoft.com/office/powerpoint/2010/main" val="3263086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39028D-4CC6-4C98-8BBF-92C93FBC113C}" type="datetimeFigureOut">
              <a:rPr lang="en-GB" smtClean="0"/>
              <a:t>10/11/2014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95E0E-82C0-4C7C-BD63-5AB161A56F55}" type="slidenum">
              <a:rPr lang="en-GB" smtClean="0"/>
              <a:t>‹#›</a:t>
            </a:fld>
            <a:endParaRPr lang="en-GB"/>
          </a:p>
        </p:txBody>
      </p:sp>
    </p:spTree>
    <p:extLst>
      <p:ext uri="{BB962C8B-B14F-4D97-AF65-F5344CB8AC3E}">
        <p14:creationId xmlns:p14="http://schemas.microsoft.com/office/powerpoint/2010/main" val="1649965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gif"/><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chart" Target="../charts/chart1.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5.gif"/><Relationship Id="rId2" Type="http://schemas.openxmlformats.org/officeDocument/2006/relationships/image" Target="../media/image24.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1900064" y="6356350"/>
            <a:ext cx="5264224" cy="365125"/>
          </a:xfrm>
        </p:spPr>
        <p:style>
          <a:lnRef idx="1">
            <a:schemeClr val="accent2"/>
          </a:lnRef>
          <a:fillRef idx="2">
            <a:schemeClr val="accent2"/>
          </a:fillRef>
          <a:effectRef idx="1">
            <a:schemeClr val="accent2"/>
          </a:effectRef>
          <a:fontRef idx="minor">
            <a:schemeClr val="dk1"/>
          </a:fontRef>
        </p:style>
        <p:txBody>
          <a:bodyPr/>
          <a:lstStyle/>
          <a:p>
            <a:r>
              <a:rPr lang="en-GB" dirty="0" smtClean="0"/>
              <a:t>PiXL AQA Unit 1 Chemistry 1: GCSE Science A for certification June 2014 onwards</a:t>
            </a:r>
          </a:p>
        </p:txBody>
      </p:sp>
      <p:sp>
        <p:nvSpPr>
          <p:cNvPr id="4" name="Rectangle 3"/>
          <p:cNvSpPr/>
          <p:nvPr/>
        </p:nvSpPr>
        <p:spPr>
          <a:xfrm>
            <a:off x="179512" y="188640"/>
            <a:ext cx="8856984" cy="9361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dirty="0" smtClean="0"/>
              <a:t>AQA Knowledge PowerPoint</a:t>
            </a:r>
          </a:p>
          <a:p>
            <a:pPr algn="ctr"/>
            <a:r>
              <a:rPr lang="en-GB" b="1" dirty="0" smtClean="0"/>
              <a:t> Unit 1 Chemistry 1 C1.1 The fundamental ideas in chemistry</a:t>
            </a:r>
            <a:endParaRPr lang="en-GB" b="1" dirty="0"/>
          </a:p>
        </p:txBody>
      </p:sp>
      <p:sp>
        <p:nvSpPr>
          <p:cNvPr id="6" name="TextBox 5"/>
          <p:cNvSpPr txBox="1"/>
          <p:nvPr/>
        </p:nvSpPr>
        <p:spPr>
          <a:xfrm>
            <a:off x="179512" y="1466200"/>
            <a:ext cx="8856984" cy="4247317"/>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GB" sz="2000" b="1" dirty="0" smtClean="0">
                <a:solidFill>
                  <a:schemeClr val="bg1"/>
                </a:solidFill>
              </a:rPr>
              <a:t>Atoms and elements are the building blocks of chemistry. Atoms contain protons, neutrons and electrons. When elements react they produce compounds</a:t>
            </a:r>
          </a:p>
          <a:p>
            <a:pPr algn="ctr"/>
            <a:r>
              <a:rPr lang="en-GB" sz="2000" b="1" dirty="0" smtClean="0">
                <a:solidFill>
                  <a:schemeClr val="bg1"/>
                </a:solidFill>
              </a:rPr>
              <a:t> </a:t>
            </a:r>
          </a:p>
          <a:p>
            <a:pPr marL="342900" indent="-342900">
              <a:buFont typeface="Arial" panose="020B0604020202020204" pitchFamily="34" charset="0"/>
              <a:buChar char="•"/>
            </a:pPr>
            <a:r>
              <a:rPr lang="en-GB" sz="2400" b="1" dirty="0" smtClean="0">
                <a:solidFill>
                  <a:schemeClr val="tx1"/>
                </a:solidFill>
              </a:rPr>
              <a:t>C1.1.1 Atoms – </a:t>
            </a:r>
            <a:r>
              <a:rPr lang="en-GB" sz="2400" dirty="0" smtClean="0">
                <a:solidFill>
                  <a:schemeClr val="tx1"/>
                </a:solidFill>
              </a:rPr>
              <a:t>no Higher Tier content. </a:t>
            </a:r>
          </a:p>
          <a:p>
            <a:pPr marL="285750" indent="-285750">
              <a:buFont typeface="Arial" panose="020B0604020202020204" pitchFamily="34" charset="0"/>
              <a:buChar char="•"/>
            </a:pPr>
            <a:endParaRPr lang="en-GB" sz="2400" b="1" dirty="0" smtClean="0">
              <a:solidFill>
                <a:schemeClr val="tx1"/>
              </a:solidFill>
            </a:endParaRPr>
          </a:p>
          <a:p>
            <a:pPr marL="285750" indent="-285750">
              <a:buFont typeface="Arial" panose="020B0604020202020204" pitchFamily="34" charset="0"/>
              <a:buChar char="•"/>
            </a:pPr>
            <a:r>
              <a:rPr lang="en-GB" sz="2400" b="1" dirty="0" smtClean="0">
                <a:solidFill>
                  <a:schemeClr val="tx1"/>
                </a:solidFill>
              </a:rPr>
              <a:t>C1.1.2 The periodic table – </a:t>
            </a:r>
            <a:r>
              <a:rPr lang="en-GB" sz="2400" dirty="0" smtClean="0">
                <a:solidFill>
                  <a:schemeClr val="tx1"/>
                </a:solidFill>
              </a:rPr>
              <a:t>no Higher Tier content. </a:t>
            </a:r>
            <a:endParaRPr lang="en-GB" sz="2400" b="1" dirty="0" smtClean="0">
              <a:solidFill>
                <a:schemeClr val="tx1"/>
              </a:solidFill>
            </a:endParaRPr>
          </a:p>
          <a:p>
            <a:pPr marL="285750" indent="-285750">
              <a:buFont typeface="Arial" panose="020B0604020202020204" pitchFamily="34" charset="0"/>
              <a:buChar char="•"/>
            </a:pPr>
            <a:endParaRPr lang="en-GB" sz="2400" b="1" dirty="0">
              <a:solidFill>
                <a:schemeClr val="tx1"/>
              </a:solidFill>
            </a:endParaRPr>
          </a:p>
          <a:p>
            <a:pPr marL="285750" indent="-285750">
              <a:buFont typeface="Arial" panose="020B0604020202020204" pitchFamily="34" charset="0"/>
              <a:buChar char="•"/>
            </a:pPr>
            <a:r>
              <a:rPr lang="en-GB" sz="2400" b="1" dirty="0" smtClean="0">
                <a:solidFill>
                  <a:schemeClr val="tx1"/>
                </a:solidFill>
              </a:rPr>
              <a:t>C1.1.3 Chemical reactions - </a:t>
            </a:r>
            <a:r>
              <a:rPr lang="en-GB" dirty="0" smtClean="0">
                <a:solidFill>
                  <a:schemeClr val="tx1"/>
                </a:solidFill>
              </a:rPr>
              <a:t>Higher Tier candidates should be able to balance</a:t>
            </a:r>
          </a:p>
          <a:p>
            <a:r>
              <a:rPr lang="en-GB" dirty="0" smtClean="0">
                <a:solidFill>
                  <a:schemeClr val="tx1"/>
                </a:solidFill>
              </a:rPr>
              <a:t>symbol equations.</a:t>
            </a:r>
          </a:p>
          <a:p>
            <a:endParaRPr lang="en-GB" dirty="0" smtClean="0">
              <a:solidFill>
                <a:schemeClr val="tx1"/>
              </a:solidFill>
            </a:endParaRPr>
          </a:p>
          <a:p>
            <a:pPr marL="285750" indent="-285750">
              <a:buFont typeface="Arial" panose="020B0604020202020204" pitchFamily="34" charset="0"/>
              <a:buChar char="•"/>
            </a:pPr>
            <a:endParaRPr lang="en-GB" b="1" dirty="0">
              <a:solidFill>
                <a:schemeClr val="tx1"/>
              </a:solidFill>
            </a:endParaRPr>
          </a:p>
          <a:p>
            <a:pPr marL="285750" indent="-285750">
              <a:buFont typeface="Arial" panose="020B0604020202020204" pitchFamily="34" charset="0"/>
              <a:buChar char="•"/>
            </a:pPr>
            <a:endParaRPr lang="en-GB" b="1" dirty="0" smtClean="0">
              <a:solidFill>
                <a:schemeClr val="tx1"/>
              </a:solidFill>
            </a:endParaRPr>
          </a:p>
          <a:p>
            <a:endParaRPr lang="en-GB" b="1" dirty="0">
              <a:solidFill>
                <a:schemeClr val="tx1"/>
              </a:solidFill>
            </a:endParaRPr>
          </a:p>
        </p:txBody>
      </p:sp>
    </p:spTree>
    <p:extLst>
      <p:ext uri="{BB962C8B-B14F-4D97-AF65-F5344CB8AC3E}">
        <p14:creationId xmlns:p14="http://schemas.microsoft.com/office/powerpoint/2010/main" val="3986944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504" y="25145"/>
            <a:ext cx="4381480" cy="400110"/>
          </a:xfrm>
          <a:prstGeom prst="rect">
            <a:avLst/>
          </a:prstGeom>
          <a:ln w="38100">
            <a:solidFill>
              <a:srgbClr val="C00000"/>
            </a:solidFill>
          </a:ln>
        </p:spPr>
        <p:txBody>
          <a:bodyPr wrap="square">
            <a:spAutoFit/>
          </a:bodyPr>
          <a:lstStyle/>
          <a:p>
            <a:r>
              <a:rPr lang="en-GB" sz="2000" b="1" dirty="0" smtClean="0">
                <a:solidFill>
                  <a:schemeClr val="tx1"/>
                </a:solidFill>
              </a:rPr>
              <a:t>C1.3.1 Extracting metals</a:t>
            </a:r>
            <a:endParaRPr lang="en-GB" sz="2000" dirty="0"/>
          </a:p>
        </p:txBody>
      </p:sp>
      <p:graphicFrame>
        <p:nvGraphicFramePr>
          <p:cNvPr id="4" name="Table 3"/>
          <p:cNvGraphicFramePr>
            <a:graphicFrameLocks noGrp="1"/>
          </p:cNvGraphicFramePr>
          <p:nvPr>
            <p:extLst>
              <p:ext uri="{D42A27DB-BD31-4B8C-83A1-F6EECF244321}">
                <p14:modId xmlns:p14="http://schemas.microsoft.com/office/powerpoint/2010/main" val="3470558255"/>
              </p:ext>
            </p:extLst>
          </p:nvPr>
        </p:nvGraphicFramePr>
        <p:xfrm>
          <a:off x="18357" y="548680"/>
          <a:ext cx="5993804" cy="6253839"/>
        </p:xfrm>
        <a:graphic>
          <a:graphicData uri="http://schemas.openxmlformats.org/drawingml/2006/table">
            <a:tbl>
              <a:tblPr firstRow="1" bandRow="1">
                <a:tableStyleId>{5C22544A-7EE6-4342-B048-85BDC9FD1C3A}</a:tableStyleId>
              </a:tblPr>
              <a:tblGrid>
                <a:gridCol w="431711"/>
                <a:gridCol w="2503959"/>
                <a:gridCol w="3058134"/>
              </a:tblGrid>
              <a:tr h="397169">
                <a:tc>
                  <a:txBody>
                    <a:bodyPr/>
                    <a:lstStyle/>
                    <a:p>
                      <a:pPr algn="ctr"/>
                      <a:endParaRPr lang="en-GB" sz="18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GB" sz="1800" dirty="0" smtClean="0">
                          <a:solidFill>
                            <a:schemeClr val="bg1"/>
                          </a:solidFill>
                          <a:latin typeface="+mn-lt"/>
                        </a:rPr>
                        <a:t>Aluminium</a:t>
                      </a:r>
                      <a:endParaRPr lang="en-GB" sz="180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GB" sz="1800" dirty="0" smtClean="0">
                          <a:solidFill>
                            <a:schemeClr val="bg1"/>
                          </a:solidFill>
                          <a:latin typeface="+mn-lt"/>
                        </a:rPr>
                        <a:t>Titanium</a:t>
                      </a:r>
                      <a:endParaRPr lang="en-GB" sz="180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2028794">
                <a:tc>
                  <a:txBody>
                    <a:bodyPr/>
                    <a:lstStyle/>
                    <a:p>
                      <a:pPr algn="ctr"/>
                      <a:r>
                        <a:rPr lang="en-GB" sz="1800" b="1" dirty="0" smtClean="0">
                          <a:solidFill>
                            <a:schemeClr val="bg1"/>
                          </a:solidFill>
                          <a:latin typeface="+mn-lt"/>
                        </a:rPr>
                        <a:t>Property</a:t>
                      </a:r>
                      <a:endParaRPr lang="en-GB" sz="1800" b="1" dirty="0">
                        <a:solidFill>
                          <a:schemeClr val="bg1"/>
                        </a:solidFill>
                        <a:latin typeface="+mn-lt"/>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tx1"/>
                          </a:solidFill>
                          <a:latin typeface="+mn-lt"/>
                        </a:rPr>
                        <a:t>Light,</a:t>
                      </a:r>
                      <a:r>
                        <a:rPr lang="en-GB" sz="1800" baseline="0" dirty="0" smtClean="0">
                          <a:solidFill>
                            <a:schemeClr val="tx1"/>
                          </a:solidFill>
                          <a:latin typeface="+mn-lt"/>
                        </a:rPr>
                        <a:t> </a:t>
                      </a:r>
                      <a:r>
                        <a:rPr lang="en-GB" sz="1800" dirty="0" smtClean="0">
                          <a:solidFill>
                            <a:schemeClr val="tx1"/>
                          </a:solidFill>
                          <a:latin typeface="+mn-lt"/>
                        </a:rPr>
                        <a:t>Low density,</a:t>
                      </a:r>
                      <a:r>
                        <a:rPr lang="en-GB" sz="1800" baseline="0" dirty="0" smtClean="0">
                          <a:solidFill>
                            <a:schemeClr val="tx1"/>
                          </a:solidFill>
                          <a:latin typeface="+mn-lt"/>
                        </a:rPr>
                        <a:t> </a:t>
                      </a:r>
                      <a:r>
                        <a:rPr lang="en-GB" sz="1800" b="1" dirty="0" smtClean="0">
                          <a:latin typeface="+mn-lt"/>
                        </a:rPr>
                        <a:t>Oxide</a:t>
                      </a:r>
                      <a:r>
                        <a:rPr lang="en-GB" sz="1800" dirty="0" smtClean="0">
                          <a:latin typeface="+mn-lt"/>
                        </a:rPr>
                        <a:t> layer on the surface prevents </a:t>
                      </a:r>
                      <a:r>
                        <a:rPr lang="en-GB" sz="1800" b="1" dirty="0" smtClean="0">
                          <a:latin typeface="+mn-lt"/>
                        </a:rPr>
                        <a:t>corrosion</a:t>
                      </a:r>
                      <a:r>
                        <a:rPr lang="en-GB" sz="1800" b="0" dirty="0" smtClean="0">
                          <a:latin typeface="+mn-lt"/>
                        </a:rPr>
                        <a:t>,</a:t>
                      </a:r>
                      <a:r>
                        <a:rPr lang="en-GB" sz="1800" b="0" baseline="0" dirty="0" smtClean="0">
                          <a:latin typeface="+mn-lt"/>
                        </a:rPr>
                        <a:t> </a:t>
                      </a:r>
                      <a:r>
                        <a:rPr lang="en-GB" sz="1800" dirty="0" smtClean="0">
                          <a:latin typeface="+mn-lt"/>
                        </a:rPr>
                        <a:t>Improve hardness by forming </a:t>
                      </a:r>
                      <a:r>
                        <a:rPr lang="en-GB" sz="1800" b="1" dirty="0" smtClean="0">
                          <a:latin typeface="+mn-lt"/>
                        </a:rPr>
                        <a:t>alloys</a:t>
                      </a:r>
                      <a:r>
                        <a:rPr lang="en-GB" sz="1800" dirty="0" smtClean="0">
                          <a:latin typeface="+mn-lt"/>
                        </a:rPr>
                        <a:t>. These alloys are </a:t>
                      </a:r>
                      <a:r>
                        <a:rPr lang="en-GB" sz="1800" b="1" dirty="0" smtClean="0">
                          <a:latin typeface="+mn-lt"/>
                        </a:rPr>
                        <a:t>stronger</a:t>
                      </a:r>
                      <a:r>
                        <a:rPr lang="en-GB" sz="1800" dirty="0" smtClean="0">
                          <a:latin typeface="+mn-lt"/>
                        </a:rPr>
                        <a:t> and </a:t>
                      </a:r>
                      <a:r>
                        <a:rPr lang="en-GB" sz="1800" b="1" dirty="0" smtClean="0">
                          <a:latin typeface="+mn-lt"/>
                        </a:rPr>
                        <a:t>rigid</a:t>
                      </a:r>
                      <a:r>
                        <a:rPr lang="en-GB" sz="1800" dirty="0" smtClean="0">
                          <a:latin typeface="+mn-lt"/>
                        </a:rPr>
                        <a:t> than pure 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smtClean="0">
                          <a:solidFill>
                            <a:schemeClr val="tx1"/>
                          </a:solidFill>
                          <a:latin typeface="+mn-lt"/>
                        </a:rPr>
                        <a:t>Strong</a:t>
                      </a:r>
                      <a:r>
                        <a:rPr lang="en-GB" sz="1800" dirty="0" smtClean="0">
                          <a:solidFill>
                            <a:schemeClr val="tx1"/>
                          </a:solidFill>
                          <a:latin typeface="+mn-lt"/>
                        </a:rPr>
                        <a:t>,</a:t>
                      </a:r>
                      <a:r>
                        <a:rPr lang="en-GB" sz="1800" baseline="0" dirty="0" smtClean="0">
                          <a:solidFill>
                            <a:schemeClr val="tx1"/>
                          </a:solidFill>
                          <a:latin typeface="+mn-lt"/>
                        </a:rPr>
                        <a:t> </a:t>
                      </a:r>
                      <a:r>
                        <a:rPr lang="en-GB" sz="1800" b="1" dirty="0" smtClean="0">
                          <a:latin typeface="+mn-lt"/>
                        </a:rPr>
                        <a:t>Oxide</a:t>
                      </a:r>
                      <a:r>
                        <a:rPr lang="en-GB" sz="1800" dirty="0" smtClean="0">
                          <a:latin typeface="+mn-lt"/>
                        </a:rPr>
                        <a:t> layer on the surface prevents </a:t>
                      </a:r>
                      <a:r>
                        <a:rPr lang="en-GB" sz="1800" b="1" dirty="0" smtClean="0">
                          <a:latin typeface="+mn-lt"/>
                        </a:rPr>
                        <a:t>corrosion</a:t>
                      </a:r>
                      <a:r>
                        <a:rPr lang="en-GB" sz="1800" dirty="0" smtClean="0">
                          <a:solidFill>
                            <a:schemeClr val="tx1"/>
                          </a:solidFill>
                          <a:latin typeface="+mn-lt"/>
                        </a:rPr>
                        <a:t>,</a:t>
                      </a:r>
                      <a:r>
                        <a:rPr lang="en-GB" sz="1800" baseline="0" dirty="0" smtClean="0">
                          <a:solidFill>
                            <a:schemeClr val="tx1"/>
                          </a:solidFill>
                          <a:latin typeface="+mn-lt"/>
                        </a:rPr>
                        <a:t> </a:t>
                      </a:r>
                      <a:r>
                        <a:rPr lang="en-GB" sz="1800" b="1" dirty="0" smtClean="0">
                          <a:solidFill>
                            <a:schemeClr val="tx1"/>
                          </a:solidFill>
                          <a:latin typeface="+mn-lt"/>
                        </a:rPr>
                        <a:t>High</a:t>
                      </a:r>
                      <a:r>
                        <a:rPr lang="en-GB" sz="1800" dirty="0" smtClean="0">
                          <a:solidFill>
                            <a:schemeClr val="tx1"/>
                          </a:solidFill>
                          <a:latin typeface="+mn-lt"/>
                        </a:rPr>
                        <a:t> melting point – so can be used at high temperatures,</a:t>
                      </a:r>
                      <a:r>
                        <a:rPr lang="en-GB" sz="1800" baseline="0" dirty="0" smtClean="0">
                          <a:solidFill>
                            <a:schemeClr val="tx1"/>
                          </a:solidFill>
                          <a:latin typeface="+mn-lt"/>
                        </a:rPr>
                        <a:t> </a:t>
                      </a:r>
                      <a:r>
                        <a:rPr lang="en-GB" sz="1800" b="1" dirty="0" smtClean="0">
                          <a:solidFill>
                            <a:schemeClr val="tx1"/>
                          </a:solidFill>
                          <a:latin typeface="+mn-lt"/>
                        </a:rPr>
                        <a:t>Less dense than most metals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67556">
                <a:tc>
                  <a:txBody>
                    <a:bodyPr/>
                    <a:lstStyle/>
                    <a:p>
                      <a:pPr algn="ctr"/>
                      <a:r>
                        <a:rPr lang="en-GB" sz="1800" b="1" dirty="0" smtClean="0">
                          <a:solidFill>
                            <a:schemeClr val="bg1"/>
                          </a:solidFill>
                          <a:latin typeface="+mn-lt"/>
                        </a:rPr>
                        <a:t>Use</a:t>
                      </a:r>
                      <a:endParaRPr lang="en-GB" sz="1800" b="1" dirty="0">
                        <a:solidFill>
                          <a:schemeClr val="bg1"/>
                        </a:solidFill>
                        <a:latin typeface="+mn-lt"/>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GB" sz="1800" b="1" u="sng" dirty="0" smtClean="0">
                          <a:latin typeface="+mn-lt"/>
                        </a:rPr>
                        <a:t>Uses:</a:t>
                      </a:r>
                      <a:r>
                        <a:rPr lang="en-GB" sz="1800" b="1" dirty="0" smtClean="0">
                          <a:latin typeface="+mn-lt"/>
                        </a:rPr>
                        <a:t> </a:t>
                      </a:r>
                      <a:r>
                        <a:rPr lang="en-GB" sz="1800" dirty="0" smtClean="0">
                          <a:latin typeface="+mn-lt"/>
                        </a:rPr>
                        <a:t>Drinks cans, cooking oil, saucepans, overhead cables, aeroplanes.</a:t>
                      </a:r>
                      <a:endParaRPr lang="en-GB" sz="18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u="sng" dirty="0" smtClean="0">
                          <a:latin typeface="+mn-lt"/>
                        </a:rPr>
                        <a:t>Uses:</a:t>
                      </a:r>
                      <a:r>
                        <a:rPr lang="en-GB" sz="1800" b="1" dirty="0" smtClean="0">
                          <a:latin typeface="+mn-lt"/>
                        </a:rPr>
                        <a:t> </a:t>
                      </a:r>
                      <a:r>
                        <a:rPr lang="en-GB" sz="1800" dirty="0" smtClean="0">
                          <a:latin typeface="+mn-lt"/>
                        </a:rPr>
                        <a:t>Hip replacements, racing bikes, jet engines, parts of nuclear reactors.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83145">
                <a:tc>
                  <a:txBody>
                    <a:bodyPr/>
                    <a:lstStyle/>
                    <a:p>
                      <a:pPr algn="ctr"/>
                      <a:r>
                        <a:rPr lang="en-GB" sz="1800" b="1" dirty="0" smtClean="0">
                          <a:solidFill>
                            <a:schemeClr val="bg1"/>
                          </a:solidFill>
                          <a:latin typeface="+mn-lt"/>
                        </a:rPr>
                        <a:t>Extraction</a:t>
                      </a:r>
                      <a:endParaRPr lang="en-GB" sz="1800" b="1" dirty="0">
                        <a:solidFill>
                          <a:schemeClr val="bg1"/>
                        </a:solidFill>
                        <a:latin typeface="+mn-lt"/>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ctr" defTabSz="717550" rtl="0" eaLnBrk="1" fontAlgn="base" latinLnBrk="0" hangingPunct="1">
                        <a:lnSpc>
                          <a:spcPct val="100000"/>
                        </a:lnSpc>
                        <a:spcBef>
                          <a:spcPts val="0"/>
                        </a:spcBef>
                        <a:spcAft>
                          <a:spcPct val="0"/>
                        </a:spcAft>
                        <a:buClrTx/>
                        <a:buSzTx/>
                        <a:buFont typeface="Arial" pitchFamily="34" charset="0"/>
                        <a:buNone/>
                        <a:tabLst/>
                      </a:pPr>
                      <a:r>
                        <a:rPr kumimoji="0" lang="en-GB" sz="1800" b="1" i="0" u="none" strike="noStrike" cap="none" normalizeH="0" baseline="0" dirty="0" smtClean="0">
                          <a:ln>
                            <a:noFill/>
                          </a:ln>
                          <a:solidFill>
                            <a:schemeClr val="tx1"/>
                          </a:solidFill>
                          <a:effectLst/>
                          <a:latin typeface="+mn-lt"/>
                        </a:rPr>
                        <a:t>Aluminium ore </a:t>
                      </a:r>
                      <a:r>
                        <a:rPr kumimoji="0" lang="en-GB" sz="1800" b="0" i="0" u="none" strike="noStrike" cap="none" normalizeH="0" baseline="0" dirty="0" smtClean="0">
                          <a:ln>
                            <a:noFill/>
                          </a:ln>
                          <a:solidFill>
                            <a:schemeClr val="tx1"/>
                          </a:solidFill>
                          <a:effectLst/>
                          <a:latin typeface="+mn-lt"/>
                        </a:rPr>
                        <a:t>is mined and </a:t>
                      </a:r>
                      <a:r>
                        <a:rPr kumimoji="0" lang="en-GB" sz="1800" b="1" i="0" u="none" strike="noStrike" cap="none" normalizeH="0" baseline="0" dirty="0" smtClean="0">
                          <a:ln>
                            <a:noFill/>
                          </a:ln>
                          <a:solidFill>
                            <a:schemeClr val="tx1"/>
                          </a:solidFill>
                          <a:effectLst/>
                          <a:latin typeface="+mn-lt"/>
                        </a:rPr>
                        <a:t>extracted</a:t>
                      </a:r>
                      <a:r>
                        <a:rPr kumimoji="0" lang="en-GB" sz="1800" b="0" i="0" u="none" strike="noStrike" cap="none" normalizeH="0" baseline="0" dirty="0" smtClean="0">
                          <a:ln>
                            <a:noFill/>
                          </a:ln>
                          <a:solidFill>
                            <a:schemeClr val="tx1"/>
                          </a:solidFill>
                          <a:effectLst/>
                          <a:latin typeface="+mn-lt"/>
                        </a:rPr>
                        <a:t>.</a:t>
                      </a:r>
                    </a:p>
                    <a:p>
                      <a:pPr marL="0" marR="0" lvl="0" indent="0" algn="ctr" defTabSz="717550" rtl="0" eaLnBrk="1" fontAlgn="base" latinLnBrk="0" hangingPunct="1">
                        <a:lnSpc>
                          <a:spcPct val="100000"/>
                        </a:lnSpc>
                        <a:spcBef>
                          <a:spcPts val="0"/>
                        </a:spcBef>
                        <a:spcAft>
                          <a:spcPct val="0"/>
                        </a:spcAft>
                        <a:buClrTx/>
                        <a:buSzTx/>
                        <a:buFont typeface="Arial" pitchFamily="34" charset="0"/>
                        <a:buNone/>
                        <a:tabLst/>
                      </a:pPr>
                      <a:r>
                        <a:rPr kumimoji="0" lang="en-GB" sz="1800" b="0" i="0" u="none" strike="noStrike" cap="none" normalizeH="0" baseline="0" dirty="0" smtClean="0">
                          <a:ln>
                            <a:noFill/>
                          </a:ln>
                          <a:solidFill>
                            <a:schemeClr val="tx1"/>
                          </a:solidFill>
                          <a:effectLst/>
                          <a:latin typeface="+mn-lt"/>
                        </a:rPr>
                        <a:t>Aluminium oxide (the ore) is melted. </a:t>
                      </a:r>
                      <a:r>
                        <a:rPr kumimoji="0" lang="en-GB" sz="1800" b="1" i="0" u="none" strike="noStrike" cap="none" normalizeH="0" baseline="0" dirty="0" smtClean="0">
                          <a:ln>
                            <a:noFill/>
                          </a:ln>
                          <a:solidFill>
                            <a:schemeClr val="tx1"/>
                          </a:solidFill>
                          <a:effectLst/>
                          <a:latin typeface="+mn-lt"/>
                        </a:rPr>
                        <a:t>Electric current passed through a high temperature</a:t>
                      </a:r>
                    </a:p>
                    <a:p>
                      <a:pPr marL="0" marR="0" lvl="0" indent="0" algn="ctr" defTabSz="717550" rtl="0" eaLnBrk="1" fontAlgn="base" latinLnBrk="0" hangingPunct="1">
                        <a:lnSpc>
                          <a:spcPct val="100000"/>
                        </a:lnSpc>
                        <a:spcBef>
                          <a:spcPts val="0"/>
                        </a:spcBef>
                        <a:spcAft>
                          <a:spcPct val="0"/>
                        </a:spcAft>
                        <a:buClrTx/>
                        <a:buSzTx/>
                        <a:buFontTx/>
                        <a:buNone/>
                        <a:tabLst/>
                      </a:pPr>
                      <a:r>
                        <a:rPr kumimoji="0" lang="en-GB" sz="1800" b="1" i="1" u="none" strike="noStrike" cap="none" normalizeH="0" baseline="0" dirty="0" smtClean="0">
                          <a:ln>
                            <a:noFill/>
                          </a:ln>
                          <a:solidFill>
                            <a:srgbClr val="C00000"/>
                          </a:solidFill>
                          <a:effectLst/>
                          <a:latin typeface="+mn-lt"/>
                          <a:sym typeface="Wingdings" pitchFamily="2" charset="2"/>
                        </a:rPr>
                        <a:t>Expensive process – need lots of heat and electricity</a:t>
                      </a:r>
                      <a:endParaRPr kumimoji="0" lang="en-GB" sz="1800" b="1" i="1" u="none" strike="noStrike" cap="none" normalizeH="0" baseline="0" dirty="0" smtClean="0">
                        <a:ln>
                          <a:noFill/>
                        </a:ln>
                        <a:solidFill>
                          <a:srgbClr val="C00000"/>
                        </a:solidFill>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GB" sz="1800" dirty="0" smtClean="0">
                          <a:latin typeface="+mn-lt"/>
                        </a:rPr>
                        <a:t>Use </a:t>
                      </a:r>
                      <a:r>
                        <a:rPr lang="en-GB" sz="1800" b="1" dirty="0" smtClean="0">
                          <a:latin typeface="+mn-lt"/>
                        </a:rPr>
                        <a:t>sodium</a:t>
                      </a:r>
                      <a:r>
                        <a:rPr lang="en-GB" sz="1800" dirty="0" smtClean="0">
                          <a:latin typeface="+mn-lt"/>
                        </a:rPr>
                        <a:t> or </a:t>
                      </a:r>
                      <a:r>
                        <a:rPr lang="en-GB" sz="1800" b="1" dirty="0" smtClean="0">
                          <a:latin typeface="+mn-lt"/>
                        </a:rPr>
                        <a:t>potassium</a:t>
                      </a:r>
                      <a:r>
                        <a:rPr lang="en-GB" sz="1800" dirty="0" smtClean="0">
                          <a:latin typeface="+mn-lt"/>
                        </a:rPr>
                        <a:t> to </a:t>
                      </a:r>
                      <a:r>
                        <a:rPr lang="en-GB" sz="1800" b="1" dirty="0" smtClean="0">
                          <a:latin typeface="+mn-lt"/>
                        </a:rPr>
                        <a:t>displace</a:t>
                      </a:r>
                      <a:r>
                        <a:rPr lang="en-GB" sz="1800" dirty="0" smtClean="0">
                          <a:latin typeface="+mn-lt"/>
                        </a:rPr>
                        <a:t> titanium from its ore</a:t>
                      </a:r>
                    </a:p>
                    <a:p>
                      <a:pPr algn="ctr"/>
                      <a:endParaRPr lang="en-GB" sz="1800" b="1" i="1" dirty="0" smtClean="0">
                        <a:solidFill>
                          <a:srgbClr val="C00000"/>
                        </a:solidFill>
                        <a:latin typeface="+mn-lt"/>
                      </a:endParaRPr>
                    </a:p>
                    <a:p>
                      <a:pPr algn="ctr"/>
                      <a:r>
                        <a:rPr lang="en-GB" sz="1800" b="1" i="1" dirty="0" smtClean="0">
                          <a:solidFill>
                            <a:srgbClr val="C00000"/>
                          </a:solidFill>
                          <a:latin typeface="+mn-lt"/>
                        </a:rPr>
                        <a:t>Expensive – lots of steps involved to process and needs lots of heat and electricity.</a:t>
                      </a:r>
                      <a:endParaRPr lang="en-GB" sz="1800" b="1" i="1" dirty="0" smtClean="0">
                        <a:solidFill>
                          <a:srgbClr val="C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3" name="TextBox 12"/>
          <p:cNvSpPr txBox="1"/>
          <p:nvPr/>
        </p:nvSpPr>
        <p:spPr>
          <a:xfrm>
            <a:off x="6228184" y="225200"/>
            <a:ext cx="2520280" cy="646330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b="1" dirty="0" smtClean="0"/>
              <a:t>It is good to recycle metals:</a:t>
            </a:r>
          </a:p>
          <a:p>
            <a:endParaRPr lang="en-GB" dirty="0"/>
          </a:p>
          <a:p>
            <a:endParaRPr lang="en-GB" dirty="0" smtClean="0"/>
          </a:p>
          <a:p>
            <a:endParaRPr lang="en-GB" dirty="0"/>
          </a:p>
          <a:p>
            <a:endParaRPr lang="en-GB" dirty="0" smtClean="0"/>
          </a:p>
          <a:p>
            <a:endParaRPr lang="en-GB" dirty="0"/>
          </a:p>
          <a:p>
            <a:pPr algn="ctr"/>
            <a:endParaRPr lang="en-GB" dirty="0" smtClean="0"/>
          </a:p>
          <a:p>
            <a:pPr algn="ctr"/>
            <a:r>
              <a:rPr lang="en-GB" b="1" dirty="0" smtClean="0"/>
              <a:t>Reduces</a:t>
            </a:r>
            <a:r>
              <a:rPr lang="en-GB" dirty="0" smtClean="0"/>
              <a:t> the </a:t>
            </a:r>
            <a:r>
              <a:rPr lang="en-GB" b="1" dirty="0" smtClean="0"/>
              <a:t>energy</a:t>
            </a:r>
            <a:r>
              <a:rPr lang="en-GB" dirty="0" smtClean="0"/>
              <a:t> needed to </a:t>
            </a:r>
            <a:r>
              <a:rPr lang="en-GB" b="1" dirty="0" smtClean="0"/>
              <a:t>extract</a:t>
            </a:r>
            <a:r>
              <a:rPr lang="en-GB" dirty="0" smtClean="0"/>
              <a:t> them and process them as much </a:t>
            </a:r>
            <a:r>
              <a:rPr lang="en-GB" b="1" dirty="0" smtClean="0"/>
              <a:t>less energy </a:t>
            </a:r>
            <a:r>
              <a:rPr lang="en-GB" dirty="0" smtClean="0"/>
              <a:t>is needed to </a:t>
            </a:r>
            <a:r>
              <a:rPr lang="en-GB" b="1" dirty="0" smtClean="0"/>
              <a:t>recycle metals </a:t>
            </a:r>
            <a:r>
              <a:rPr lang="en-GB" dirty="0" smtClean="0"/>
              <a:t>than extract from their ore. </a:t>
            </a:r>
            <a:r>
              <a:rPr lang="en-GB" b="1" dirty="0" smtClean="0"/>
              <a:t>Less pollution </a:t>
            </a:r>
            <a:r>
              <a:rPr lang="en-GB" dirty="0" smtClean="0"/>
              <a:t>due to less processing and </a:t>
            </a:r>
            <a:r>
              <a:rPr lang="en-GB" b="1" dirty="0" smtClean="0"/>
              <a:t>not as many vehicles </a:t>
            </a:r>
            <a:r>
              <a:rPr lang="en-GB" dirty="0" smtClean="0"/>
              <a:t>needed to transport. Stops the </a:t>
            </a:r>
            <a:r>
              <a:rPr lang="en-GB" b="1" dirty="0" smtClean="0"/>
              <a:t>landscape</a:t>
            </a:r>
            <a:r>
              <a:rPr lang="en-GB" dirty="0" smtClean="0"/>
              <a:t> being destroyed and disruption to </a:t>
            </a:r>
            <a:r>
              <a:rPr lang="en-GB" b="1" dirty="0" smtClean="0"/>
              <a:t>wildlife</a:t>
            </a:r>
            <a:r>
              <a:rPr lang="en-GB" dirty="0" smtClean="0"/>
              <a:t> and people living near. </a:t>
            </a:r>
          </a:p>
        </p:txBody>
      </p:sp>
      <p:pic>
        <p:nvPicPr>
          <p:cNvPr id="14" name="Picture 13"/>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572084" y="1087516"/>
            <a:ext cx="1832479" cy="1296144"/>
          </a:xfrm>
          <a:prstGeom prst="rect">
            <a:avLst/>
          </a:prstGeom>
        </p:spPr>
      </p:pic>
    </p:spTree>
    <p:extLst>
      <p:ext uri="{BB962C8B-B14F-4D97-AF65-F5344CB8AC3E}">
        <p14:creationId xmlns:p14="http://schemas.microsoft.com/office/powerpoint/2010/main" val="4274462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504" y="25145"/>
            <a:ext cx="2845240" cy="400110"/>
          </a:xfrm>
          <a:prstGeom prst="rect">
            <a:avLst/>
          </a:prstGeom>
          <a:ln w="38100">
            <a:solidFill>
              <a:srgbClr val="C00000"/>
            </a:solidFill>
          </a:ln>
        </p:spPr>
        <p:txBody>
          <a:bodyPr wrap="square">
            <a:spAutoFit/>
          </a:bodyPr>
          <a:lstStyle/>
          <a:p>
            <a:r>
              <a:rPr lang="en-GB" sz="2000" b="1" dirty="0" smtClean="0">
                <a:solidFill>
                  <a:schemeClr val="tx1"/>
                </a:solidFill>
              </a:rPr>
              <a:t>C1.3.2 Alloys </a:t>
            </a:r>
            <a:endParaRPr lang="en-GB" sz="2000" dirty="0"/>
          </a:p>
        </p:txBody>
      </p:sp>
      <p:pic>
        <p:nvPicPr>
          <p:cNvPr id="5" name="Picture 13"/>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Effect>
                      <a14:saturation sat="0"/>
                    </a14:imgEffect>
                  </a14:imgLayer>
                </a14:imgProps>
              </a:ext>
              <a:ext uri="{28A0092B-C50C-407E-A947-70E740481C1C}">
                <a14:useLocalDpi xmlns:a14="http://schemas.microsoft.com/office/drawing/2010/main" val="0"/>
              </a:ext>
            </a:extLst>
          </a:blip>
          <a:srcRect l="57889" b="29258"/>
          <a:stretch/>
        </p:blipFill>
        <p:spPr bwMode="auto">
          <a:xfrm rot="10800000">
            <a:off x="3161721" y="764705"/>
            <a:ext cx="1789075" cy="1256914"/>
          </a:xfrm>
          <a:prstGeom prst="rect">
            <a:avLst/>
          </a:prstGeom>
          <a:noFill/>
          <a:ln w="127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Rectangle 5"/>
          <p:cNvSpPr/>
          <p:nvPr/>
        </p:nvSpPr>
        <p:spPr>
          <a:xfrm>
            <a:off x="3131840" y="36338"/>
            <a:ext cx="5994412"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GB" dirty="0" smtClean="0"/>
              <a:t>A </a:t>
            </a:r>
            <a:r>
              <a:rPr lang="en-GB" b="1" dirty="0" smtClean="0"/>
              <a:t>metal</a:t>
            </a:r>
            <a:r>
              <a:rPr lang="en-GB" dirty="0" smtClean="0"/>
              <a:t> </a:t>
            </a:r>
            <a:r>
              <a:rPr lang="en-GB" b="1" dirty="0" smtClean="0"/>
              <a:t>mixed</a:t>
            </a:r>
            <a:r>
              <a:rPr lang="en-GB" dirty="0" smtClean="0"/>
              <a:t> with other </a:t>
            </a:r>
            <a:r>
              <a:rPr lang="en-GB" b="1" dirty="0" smtClean="0"/>
              <a:t>elements</a:t>
            </a:r>
            <a:r>
              <a:rPr lang="en-GB" dirty="0" smtClean="0"/>
              <a:t> is called an </a:t>
            </a:r>
            <a:r>
              <a:rPr lang="en-GB" b="1" dirty="0" smtClean="0"/>
              <a:t>ALLOY. </a:t>
            </a:r>
            <a:r>
              <a:rPr lang="en-GB" dirty="0" smtClean="0"/>
              <a:t>Alloys are </a:t>
            </a:r>
            <a:r>
              <a:rPr lang="en-GB" b="1" dirty="0" smtClean="0"/>
              <a:t>harder</a:t>
            </a:r>
            <a:r>
              <a:rPr lang="en-GB" dirty="0" smtClean="0"/>
              <a:t> than pure metals.</a:t>
            </a:r>
            <a:endParaRPr lang="en-GB" dirty="0"/>
          </a:p>
        </p:txBody>
      </p:sp>
      <p:pic>
        <p:nvPicPr>
          <p:cNvPr id="7" name="Picture 13"/>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Effect>
                      <a14:saturation sat="0"/>
                    </a14:imgEffect>
                  </a14:imgLayer>
                </a14:imgProps>
              </a:ext>
              <a:ext uri="{28A0092B-C50C-407E-A947-70E740481C1C}">
                <a14:useLocalDpi xmlns:a14="http://schemas.microsoft.com/office/drawing/2010/main" val="0"/>
              </a:ext>
            </a:extLst>
          </a:blip>
          <a:srcRect r="56142" b="29258"/>
          <a:stretch/>
        </p:blipFill>
        <p:spPr bwMode="auto">
          <a:xfrm rot="10800000">
            <a:off x="6660232" y="764704"/>
            <a:ext cx="1863306" cy="1256914"/>
          </a:xfrm>
          <a:prstGeom prst="rect">
            <a:avLst/>
          </a:prstGeom>
          <a:noFill/>
          <a:ln w="127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8" name="TextBox 7"/>
          <p:cNvSpPr txBox="1"/>
          <p:nvPr/>
        </p:nvSpPr>
        <p:spPr>
          <a:xfrm>
            <a:off x="2932336" y="2026548"/>
            <a:ext cx="2647776" cy="830997"/>
          </a:xfrm>
          <a:prstGeom prst="rect">
            <a:avLst/>
          </a:prstGeom>
          <a:noFill/>
        </p:spPr>
        <p:txBody>
          <a:bodyPr wrap="square" rtlCol="0">
            <a:spAutoFit/>
          </a:bodyPr>
          <a:lstStyle/>
          <a:p>
            <a:pPr algn="ctr"/>
            <a:r>
              <a:rPr lang="en-GB" sz="1600" b="1" dirty="0" smtClean="0">
                <a:solidFill>
                  <a:srgbClr val="C00000"/>
                </a:solidFill>
              </a:rPr>
              <a:t>Pure metal –  regular pattern layers slide easily over each other. </a:t>
            </a:r>
            <a:endParaRPr lang="en-GB" sz="1600" b="1" dirty="0">
              <a:solidFill>
                <a:srgbClr val="C00000"/>
              </a:solidFill>
            </a:endParaRPr>
          </a:p>
        </p:txBody>
      </p:sp>
      <p:sp>
        <p:nvSpPr>
          <p:cNvPr id="9" name="TextBox 8"/>
          <p:cNvSpPr txBox="1"/>
          <p:nvPr/>
        </p:nvSpPr>
        <p:spPr>
          <a:xfrm>
            <a:off x="5868144" y="2021619"/>
            <a:ext cx="3258107" cy="830997"/>
          </a:xfrm>
          <a:prstGeom prst="rect">
            <a:avLst/>
          </a:prstGeom>
          <a:noFill/>
        </p:spPr>
        <p:txBody>
          <a:bodyPr wrap="square" rtlCol="0">
            <a:spAutoFit/>
          </a:bodyPr>
          <a:lstStyle/>
          <a:p>
            <a:pPr algn="ctr"/>
            <a:r>
              <a:rPr lang="en-GB" sz="1600" b="1" dirty="0" smtClean="0">
                <a:solidFill>
                  <a:srgbClr val="C00000"/>
                </a:solidFill>
              </a:rPr>
              <a:t>Alloy – other element disrupts regular pattern  layers DO NOT slide easily over each other. </a:t>
            </a:r>
            <a:endParaRPr lang="en-GB" sz="1600" b="1" dirty="0">
              <a:solidFill>
                <a:srgbClr val="C0000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3598725249"/>
              </p:ext>
            </p:extLst>
          </p:nvPr>
        </p:nvGraphicFramePr>
        <p:xfrm>
          <a:off x="3004344" y="2931368"/>
          <a:ext cx="6104160" cy="3810000"/>
        </p:xfrm>
        <a:graphic>
          <a:graphicData uri="http://schemas.openxmlformats.org/drawingml/2006/table">
            <a:tbl>
              <a:tblPr firstRow="1" bandRow="1">
                <a:tableStyleId>{5C22544A-7EE6-4342-B048-85BDC9FD1C3A}</a:tableStyleId>
              </a:tblPr>
              <a:tblGrid>
                <a:gridCol w="3583880"/>
                <a:gridCol w="2520280"/>
              </a:tblGrid>
              <a:tr h="206982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700" u="sng" dirty="0" smtClean="0">
                          <a:solidFill>
                            <a:schemeClr val="tx1"/>
                          </a:solidFill>
                          <a:latin typeface="+mn-lt"/>
                        </a:rPr>
                        <a:t>IRON ALLOYS</a:t>
                      </a:r>
                    </a:p>
                    <a:p>
                      <a:pPr marL="0" marR="0" indent="0" algn="ctr" defTabSz="914400" rtl="0" eaLnBrk="1" fontAlgn="auto" latinLnBrk="0" hangingPunct="1">
                        <a:lnSpc>
                          <a:spcPct val="100000"/>
                        </a:lnSpc>
                        <a:spcBef>
                          <a:spcPts val="0"/>
                        </a:spcBef>
                        <a:spcAft>
                          <a:spcPts val="0"/>
                        </a:spcAft>
                        <a:buClrTx/>
                        <a:buSzTx/>
                        <a:buFontTx/>
                        <a:buNone/>
                        <a:tabLst/>
                        <a:defRPr/>
                      </a:pPr>
                      <a:r>
                        <a:rPr lang="en-GB" sz="1700" b="1" dirty="0" smtClean="0">
                          <a:solidFill>
                            <a:schemeClr val="tx1"/>
                          </a:solidFill>
                          <a:latin typeface="+mn-lt"/>
                        </a:rPr>
                        <a:t>Steel </a:t>
                      </a:r>
                      <a:r>
                        <a:rPr lang="en-GB" sz="1700" b="1" dirty="0" smtClean="0">
                          <a:solidFill>
                            <a:schemeClr val="tx1"/>
                          </a:solidFill>
                          <a:latin typeface="+mn-lt"/>
                          <a:sym typeface="Wingdings" pitchFamily="2" charset="2"/>
                        </a:rPr>
                        <a:t></a:t>
                      </a:r>
                      <a:r>
                        <a:rPr lang="en-GB" sz="1700" b="1" dirty="0" smtClean="0">
                          <a:solidFill>
                            <a:schemeClr val="tx1"/>
                          </a:solidFill>
                          <a:latin typeface="+mn-lt"/>
                        </a:rPr>
                        <a:t> Iron with carbon </a:t>
                      </a:r>
                      <a:r>
                        <a:rPr lang="en-GB" sz="1700" b="0" dirty="0" smtClean="0">
                          <a:solidFill>
                            <a:schemeClr val="tx1"/>
                          </a:solidFill>
                          <a:latin typeface="+mn-lt"/>
                        </a:rPr>
                        <a:t>and/or other elements. Impurities make it brittle. </a:t>
                      </a:r>
                      <a:r>
                        <a:rPr lang="en-GB" sz="1700" b="1" dirty="0" smtClean="0">
                          <a:solidFill>
                            <a:schemeClr val="tx1"/>
                          </a:solidFill>
                          <a:latin typeface="+mn-lt"/>
                        </a:rPr>
                        <a:t>There are a number of types of steel alloys: </a:t>
                      </a:r>
                      <a:r>
                        <a:rPr lang="en-GB" sz="1700" b="0" baseline="0" dirty="0" smtClean="0">
                          <a:solidFill>
                            <a:schemeClr val="tx1"/>
                          </a:solidFill>
                          <a:latin typeface="+mn-lt"/>
                        </a:rPr>
                        <a:t> Low carbon </a:t>
                      </a:r>
                      <a:r>
                        <a:rPr lang="en-GB" sz="1700" b="0" dirty="0" smtClean="0">
                          <a:solidFill>
                            <a:schemeClr val="tx1"/>
                          </a:solidFill>
                          <a:latin typeface="+mn-lt"/>
                        </a:rPr>
                        <a:t>steel – easily shaped, High</a:t>
                      </a:r>
                      <a:r>
                        <a:rPr lang="en-GB" sz="1700" b="0" baseline="0" dirty="0" smtClean="0">
                          <a:solidFill>
                            <a:schemeClr val="tx1"/>
                          </a:solidFill>
                          <a:latin typeface="+mn-lt"/>
                        </a:rPr>
                        <a:t> carbon</a:t>
                      </a:r>
                      <a:r>
                        <a:rPr lang="en-GB" sz="1700" b="0" dirty="0" smtClean="0">
                          <a:solidFill>
                            <a:schemeClr val="tx1"/>
                          </a:solidFill>
                          <a:latin typeface="+mn-lt"/>
                        </a:rPr>
                        <a:t> steels – very hard, Stainless steels – resistant to corrosion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eaLnBrk="1" hangingPunct="1">
                        <a:spcBef>
                          <a:spcPts val="0"/>
                        </a:spcBef>
                      </a:pPr>
                      <a:r>
                        <a:rPr lang="en-GB" sz="1700" b="1" u="sng" dirty="0" smtClean="0">
                          <a:solidFill>
                            <a:schemeClr val="tx1"/>
                          </a:solidFill>
                          <a:latin typeface="+mn-lt"/>
                        </a:rPr>
                        <a:t>ALUMINIUM ALLOYS</a:t>
                      </a:r>
                      <a:r>
                        <a:rPr lang="en-GB" sz="1700" b="1" u="sng" baseline="0" dirty="0" smtClean="0">
                          <a:solidFill>
                            <a:schemeClr val="tx1"/>
                          </a:solidFill>
                          <a:latin typeface="+mn-lt"/>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700" b="0" u="none" dirty="0" smtClean="0">
                          <a:solidFill>
                            <a:schemeClr val="tx1"/>
                          </a:solidFill>
                          <a:latin typeface="+mn-lt"/>
                        </a:rPr>
                        <a:t>Aluminium naturally soft</a:t>
                      </a:r>
                      <a:r>
                        <a:rPr lang="en-GB" sz="1700" b="0" u="none" baseline="0" dirty="0" smtClean="0">
                          <a:solidFill>
                            <a:schemeClr val="tx1"/>
                          </a:solidFill>
                          <a:latin typeface="+mn-lt"/>
                        </a:rPr>
                        <a:t> </a:t>
                      </a:r>
                      <a:endParaRPr lang="en-GB" sz="1700" b="0" u="none" dirty="0" smtClean="0">
                        <a:solidFill>
                          <a:schemeClr val="tx1"/>
                        </a:solidFill>
                        <a:latin typeface="+mn-lt"/>
                      </a:endParaRPr>
                    </a:p>
                    <a:p>
                      <a:pPr algn="ctr" eaLnBrk="1" hangingPunct="1">
                        <a:spcBef>
                          <a:spcPts val="0"/>
                        </a:spcBef>
                      </a:pPr>
                      <a:r>
                        <a:rPr lang="en-GB" sz="1700" b="0" u="none" baseline="0" dirty="0" smtClean="0">
                          <a:solidFill>
                            <a:schemeClr val="tx1"/>
                          </a:solidFill>
                          <a:latin typeface="+mn-lt"/>
                        </a:rPr>
                        <a:t>Mixed with </a:t>
                      </a:r>
                      <a:r>
                        <a:rPr lang="en-GB" sz="1700" b="1" u="none" baseline="0" dirty="0" smtClean="0">
                          <a:solidFill>
                            <a:schemeClr val="tx1"/>
                          </a:solidFill>
                          <a:latin typeface="+mn-lt"/>
                        </a:rPr>
                        <a:t>w</a:t>
                      </a:r>
                      <a:r>
                        <a:rPr lang="en-GB" sz="1700" b="1" u="none" dirty="0" smtClean="0">
                          <a:solidFill>
                            <a:schemeClr val="tx1"/>
                          </a:solidFill>
                          <a:latin typeface="+mn-lt"/>
                        </a:rPr>
                        <a:t>ide</a:t>
                      </a:r>
                      <a:r>
                        <a:rPr lang="en-GB" sz="1700" b="0" u="none" dirty="0" smtClean="0">
                          <a:solidFill>
                            <a:schemeClr val="tx1"/>
                          </a:solidFill>
                          <a:latin typeface="+mn-lt"/>
                        </a:rPr>
                        <a:t> </a:t>
                      </a:r>
                      <a:r>
                        <a:rPr lang="en-GB" sz="1700" b="1" dirty="0" smtClean="0">
                          <a:solidFill>
                            <a:schemeClr val="tx1"/>
                          </a:solidFill>
                          <a:latin typeface="+mn-lt"/>
                        </a:rPr>
                        <a:t>range</a:t>
                      </a:r>
                      <a:r>
                        <a:rPr lang="en-GB" sz="1700" b="0" dirty="0" smtClean="0">
                          <a:solidFill>
                            <a:schemeClr val="tx1"/>
                          </a:solidFill>
                          <a:latin typeface="+mn-lt"/>
                        </a:rPr>
                        <a:t> of other </a:t>
                      </a:r>
                      <a:r>
                        <a:rPr lang="en-GB" sz="1700" b="1" dirty="0" smtClean="0">
                          <a:solidFill>
                            <a:schemeClr val="tx1"/>
                          </a:solidFill>
                          <a:latin typeface="+mn-lt"/>
                        </a:rPr>
                        <a:t>elements</a:t>
                      </a:r>
                    </a:p>
                    <a:p>
                      <a:pPr marL="0" indent="0" algn="ctr" eaLnBrk="1" hangingPunct="1">
                        <a:spcBef>
                          <a:spcPts val="0"/>
                        </a:spcBef>
                        <a:buFont typeface="Arial" pitchFamily="34" charset="0"/>
                        <a:buNone/>
                      </a:pPr>
                      <a:r>
                        <a:rPr lang="en-GB" sz="1700" b="0" dirty="0" smtClean="0">
                          <a:solidFill>
                            <a:schemeClr val="tx1"/>
                          </a:solidFill>
                          <a:latin typeface="+mn-lt"/>
                        </a:rPr>
                        <a:t>All have very </a:t>
                      </a:r>
                      <a:r>
                        <a:rPr lang="en-GB" sz="1700" b="1" dirty="0" smtClean="0">
                          <a:solidFill>
                            <a:schemeClr val="tx1"/>
                          </a:solidFill>
                          <a:latin typeface="+mn-lt"/>
                        </a:rPr>
                        <a:t>different properties</a:t>
                      </a:r>
                    </a:p>
                    <a:p>
                      <a:pPr marL="0" indent="0" algn="ctr" eaLnBrk="1" hangingPunct="1">
                        <a:spcBef>
                          <a:spcPts val="0"/>
                        </a:spcBef>
                        <a:buFont typeface="Arial" pitchFamily="34" charset="0"/>
                        <a:buNone/>
                      </a:pPr>
                      <a:r>
                        <a:rPr lang="en-GB" sz="1700" b="0" dirty="0" smtClean="0">
                          <a:solidFill>
                            <a:schemeClr val="tx1"/>
                          </a:solidFill>
                          <a:latin typeface="+mn-lt"/>
                        </a:rPr>
                        <a:t>E.g. in aircraft or armour plating!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r>
              <a:tr h="1575535">
                <a:tc>
                  <a:txBody>
                    <a:bodyPr/>
                    <a:lstStyle/>
                    <a:p>
                      <a:pPr algn="ctr" eaLnBrk="1" hangingPunct="1">
                        <a:spcBef>
                          <a:spcPct val="50000"/>
                        </a:spcBef>
                      </a:pPr>
                      <a:r>
                        <a:rPr lang="en-GB" sz="1700" b="1" u="sng" dirty="0" smtClean="0">
                          <a:solidFill>
                            <a:schemeClr val="tx1"/>
                          </a:solidFill>
                          <a:latin typeface="+mn-lt"/>
                        </a:rPr>
                        <a:t>COPPER ALLOYS     </a:t>
                      </a:r>
                      <a:r>
                        <a:rPr lang="en-GB" sz="1700" b="1" u="none" dirty="0" smtClean="0">
                          <a:solidFill>
                            <a:schemeClr val="tx1"/>
                          </a:solidFill>
                          <a:latin typeface="+mn-lt"/>
                        </a:rPr>
                        <a:t>                        </a:t>
                      </a:r>
                      <a:r>
                        <a:rPr lang="en-GB" sz="1700" b="0" u="none" dirty="0" smtClean="0">
                          <a:solidFill>
                            <a:schemeClr val="tx1"/>
                          </a:solidFill>
                          <a:latin typeface="+mn-lt"/>
                        </a:rPr>
                        <a:t>Copper naturally soft</a:t>
                      </a:r>
                      <a:r>
                        <a:rPr lang="en-GB" sz="1700" b="0" u="none" baseline="0" dirty="0" smtClean="0">
                          <a:solidFill>
                            <a:schemeClr val="tx1"/>
                          </a:solidFill>
                          <a:latin typeface="+mn-lt"/>
                        </a:rPr>
                        <a:t> </a:t>
                      </a:r>
                      <a:endParaRPr lang="en-GB" sz="1700" b="0" u="none" dirty="0" smtClean="0">
                        <a:solidFill>
                          <a:schemeClr val="tx1"/>
                        </a:solidFill>
                        <a:latin typeface="+mn-lt"/>
                      </a:endParaRPr>
                    </a:p>
                    <a:p>
                      <a:pPr marL="0" indent="0" algn="ctr" eaLnBrk="1" hangingPunct="1">
                        <a:spcBef>
                          <a:spcPts val="0"/>
                        </a:spcBef>
                        <a:buFont typeface="Arial" pitchFamily="34" charset="0"/>
                        <a:buNone/>
                      </a:pPr>
                      <a:r>
                        <a:rPr lang="en-GB" sz="1700" b="1" dirty="0" smtClean="0">
                          <a:solidFill>
                            <a:schemeClr val="tx1"/>
                          </a:solidFill>
                          <a:latin typeface="+mn-lt"/>
                        </a:rPr>
                        <a:t>Bronze</a:t>
                      </a:r>
                      <a:r>
                        <a:rPr lang="en-GB" sz="1700" dirty="0" smtClean="0">
                          <a:solidFill>
                            <a:schemeClr val="tx1"/>
                          </a:solidFill>
                          <a:latin typeface="+mn-lt"/>
                        </a:rPr>
                        <a:t> (Copper + Tin) </a:t>
                      </a:r>
                      <a:r>
                        <a:rPr lang="en-GB" sz="1700" b="0" dirty="0" smtClean="0">
                          <a:solidFill>
                            <a:schemeClr val="tx1"/>
                          </a:solidFill>
                          <a:latin typeface="+mn-lt"/>
                        </a:rPr>
                        <a:t>Tough, Resistant  to corrosion, </a:t>
                      </a:r>
                      <a:r>
                        <a:rPr lang="en-GB" sz="1700" b="1" dirty="0" smtClean="0">
                          <a:solidFill>
                            <a:schemeClr val="tx1"/>
                          </a:solidFill>
                          <a:latin typeface="+mn-lt"/>
                        </a:rPr>
                        <a:t>Brass</a:t>
                      </a:r>
                      <a:r>
                        <a:rPr lang="en-GB" sz="1700" baseline="0" dirty="0" smtClean="0">
                          <a:solidFill>
                            <a:schemeClr val="tx1"/>
                          </a:solidFill>
                          <a:latin typeface="+mn-lt"/>
                        </a:rPr>
                        <a:t> (</a:t>
                      </a:r>
                      <a:r>
                        <a:rPr lang="en-GB" sz="1700" dirty="0" smtClean="0">
                          <a:solidFill>
                            <a:schemeClr val="tx1"/>
                          </a:solidFill>
                          <a:latin typeface="+mn-lt"/>
                        </a:rPr>
                        <a:t>Copper + Zinc), </a:t>
                      </a:r>
                    </a:p>
                    <a:p>
                      <a:pPr marL="0" indent="0" algn="ctr" eaLnBrk="1" hangingPunct="1">
                        <a:spcBef>
                          <a:spcPts val="0"/>
                        </a:spcBef>
                        <a:buFont typeface="Arial" pitchFamily="34" charset="0"/>
                        <a:buNone/>
                      </a:pPr>
                      <a:r>
                        <a:rPr lang="en-GB" sz="1700" b="0" dirty="0" smtClean="0">
                          <a:solidFill>
                            <a:schemeClr val="tx1"/>
                          </a:solidFill>
                          <a:latin typeface="+mn-lt"/>
                        </a:rPr>
                        <a:t>Harder but workable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eaLnBrk="1" hangingPunct="1">
                        <a:spcBef>
                          <a:spcPts val="0"/>
                        </a:spcBef>
                      </a:pPr>
                      <a:r>
                        <a:rPr lang="en-GB" sz="1700" b="1" u="sng" dirty="0" smtClean="0">
                          <a:solidFill>
                            <a:schemeClr val="tx1"/>
                          </a:solidFill>
                          <a:latin typeface="+mn-lt"/>
                        </a:rPr>
                        <a:t>GOLD ALLOYS</a:t>
                      </a:r>
                    </a:p>
                    <a:p>
                      <a:pPr marL="0" marR="0" indent="0" algn="ctr" defTabSz="914400" rtl="0" eaLnBrk="1" fontAlgn="auto" latinLnBrk="0" hangingPunct="1">
                        <a:lnSpc>
                          <a:spcPct val="100000"/>
                        </a:lnSpc>
                        <a:spcBef>
                          <a:spcPts val="0"/>
                        </a:spcBef>
                        <a:spcAft>
                          <a:spcPts val="0"/>
                        </a:spcAft>
                        <a:buClrTx/>
                        <a:buSzTx/>
                        <a:buFontTx/>
                        <a:buNone/>
                        <a:tabLst/>
                        <a:defRPr/>
                      </a:pPr>
                      <a:r>
                        <a:rPr lang="en-GB" sz="1700" b="0" u="none" dirty="0" smtClean="0">
                          <a:solidFill>
                            <a:schemeClr val="tx1"/>
                          </a:solidFill>
                          <a:latin typeface="+mn-lt"/>
                        </a:rPr>
                        <a:t>Copper naturally soft</a:t>
                      </a:r>
                      <a:r>
                        <a:rPr lang="en-GB" sz="1700" b="0" u="none" baseline="0" dirty="0" smtClean="0">
                          <a:solidFill>
                            <a:schemeClr val="tx1"/>
                          </a:solidFill>
                          <a:latin typeface="+mn-lt"/>
                        </a:rPr>
                        <a:t> </a:t>
                      </a:r>
                      <a:endParaRPr lang="en-GB" sz="1700" b="0" u="none" dirty="0" smtClean="0">
                        <a:solidFill>
                          <a:schemeClr val="tx1"/>
                        </a:solidFill>
                        <a:latin typeface="+mn-lt"/>
                      </a:endParaRPr>
                    </a:p>
                    <a:p>
                      <a:pPr marL="0" indent="0" algn="ctr" eaLnBrk="1" hangingPunct="1">
                        <a:spcBef>
                          <a:spcPts val="0"/>
                        </a:spcBef>
                        <a:buFont typeface="Arial" pitchFamily="34" charset="0"/>
                        <a:buNone/>
                      </a:pPr>
                      <a:r>
                        <a:rPr lang="en-GB" sz="1700" dirty="0" smtClean="0">
                          <a:solidFill>
                            <a:schemeClr val="tx1"/>
                          </a:solidFill>
                          <a:latin typeface="+mn-lt"/>
                        </a:rPr>
                        <a:t>Usually add </a:t>
                      </a:r>
                      <a:r>
                        <a:rPr lang="en-GB" sz="1700" b="1" dirty="0" smtClean="0">
                          <a:solidFill>
                            <a:schemeClr val="tx1"/>
                          </a:solidFill>
                          <a:latin typeface="+mn-lt"/>
                        </a:rPr>
                        <a:t>Copper</a:t>
                      </a:r>
                      <a:r>
                        <a:rPr lang="en-GB" sz="1700" dirty="0" smtClean="0">
                          <a:solidFill>
                            <a:schemeClr val="tx1"/>
                          </a:solidFill>
                          <a:latin typeface="+mn-lt"/>
                        </a:rPr>
                        <a:t> to make jewellery </a:t>
                      </a:r>
                      <a:r>
                        <a:rPr lang="en-GB" sz="1700" b="1" dirty="0" smtClean="0">
                          <a:solidFill>
                            <a:schemeClr val="tx1"/>
                          </a:solidFill>
                          <a:latin typeface="+mn-lt"/>
                        </a:rPr>
                        <a:t>stronger</a:t>
                      </a:r>
                      <a:r>
                        <a:rPr lang="en-GB" sz="1700" dirty="0" smtClean="0">
                          <a:solidFill>
                            <a:schemeClr val="tx1"/>
                          </a:solidFill>
                          <a:latin typeface="+mn-lt"/>
                        </a:rPr>
                        <a:t> and  last longer.</a:t>
                      </a:r>
                    </a:p>
                    <a:p>
                      <a:pPr algn="ctr" eaLnBrk="1" hangingPunct="1">
                        <a:spcBef>
                          <a:spcPts val="0"/>
                        </a:spcBef>
                      </a:pPr>
                      <a:endParaRPr lang="en-GB" sz="170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r>
            </a:tbl>
          </a:graphicData>
        </a:graphic>
      </p:graphicFrame>
      <p:sp>
        <p:nvSpPr>
          <p:cNvPr id="11" name="Rectangle 10"/>
          <p:cNvSpPr/>
          <p:nvPr/>
        </p:nvSpPr>
        <p:spPr>
          <a:xfrm>
            <a:off x="124548" y="559680"/>
            <a:ext cx="2767196" cy="618630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GB" b="1" dirty="0" smtClean="0"/>
              <a:t>Extracting Iron</a:t>
            </a:r>
          </a:p>
          <a:p>
            <a:pPr algn="ctr"/>
            <a:r>
              <a:rPr lang="en-GB" b="1" dirty="0" smtClean="0"/>
              <a:t>Iron ore </a:t>
            </a:r>
            <a:r>
              <a:rPr lang="en-GB" dirty="0" smtClean="0"/>
              <a:t>goes into the </a:t>
            </a:r>
            <a:r>
              <a:rPr lang="en-GB" b="1" dirty="0" smtClean="0"/>
              <a:t>blast furnace </a:t>
            </a:r>
            <a:r>
              <a:rPr lang="en-GB" dirty="0" smtClean="0"/>
              <a:t>and the </a:t>
            </a:r>
            <a:r>
              <a:rPr lang="en-GB" b="1" dirty="0" smtClean="0"/>
              <a:t>iron is </a:t>
            </a:r>
            <a:r>
              <a:rPr lang="en-GB" dirty="0" smtClean="0"/>
              <a:t>removed from </a:t>
            </a:r>
            <a:r>
              <a:rPr lang="en-GB" b="1" dirty="0" smtClean="0"/>
              <a:t>iron oxide by carbon. </a:t>
            </a:r>
            <a:r>
              <a:rPr lang="en-GB" dirty="0"/>
              <a:t>Reactions in which oxygen is removed are </a:t>
            </a:r>
            <a:r>
              <a:rPr lang="en-GB" dirty="0" smtClean="0"/>
              <a:t>called </a:t>
            </a:r>
            <a:r>
              <a:rPr lang="en-GB" b="1" dirty="0" smtClean="0"/>
              <a:t>reduction </a:t>
            </a:r>
            <a:r>
              <a:rPr lang="en-GB" b="1" dirty="0"/>
              <a:t>reactions</a:t>
            </a:r>
            <a:r>
              <a:rPr lang="en-GB" dirty="0"/>
              <a:t>.</a:t>
            </a:r>
            <a:endParaRPr lang="en-GB" b="1" dirty="0" smtClean="0"/>
          </a:p>
          <a:p>
            <a:pPr algn="ctr"/>
            <a:r>
              <a:rPr lang="en-GB" b="1" dirty="0" smtClean="0"/>
              <a:t>Iron</a:t>
            </a:r>
            <a:r>
              <a:rPr lang="en-GB" dirty="0" smtClean="0"/>
              <a:t> from the </a:t>
            </a:r>
            <a:r>
              <a:rPr lang="en-GB" b="1" dirty="0" smtClean="0"/>
              <a:t>blast</a:t>
            </a:r>
            <a:r>
              <a:rPr lang="en-GB" dirty="0" smtClean="0"/>
              <a:t> </a:t>
            </a:r>
            <a:r>
              <a:rPr lang="en-GB" b="1" dirty="0" smtClean="0"/>
              <a:t>furnace</a:t>
            </a:r>
            <a:r>
              <a:rPr lang="en-GB" dirty="0" smtClean="0"/>
              <a:t> contains about </a:t>
            </a:r>
            <a:r>
              <a:rPr lang="en-GB" b="1" dirty="0" smtClean="0"/>
              <a:t>96% </a:t>
            </a:r>
            <a:r>
              <a:rPr lang="en-GB" dirty="0" smtClean="0"/>
              <a:t>iron. The </a:t>
            </a:r>
            <a:r>
              <a:rPr lang="en-GB" b="1" dirty="0" smtClean="0"/>
              <a:t>impurities</a:t>
            </a:r>
            <a:r>
              <a:rPr lang="en-GB" dirty="0" smtClean="0"/>
              <a:t> make it </a:t>
            </a:r>
            <a:r>
              <a:rPr lang="en-GB" b="1" dirty="0" smtClean="0"/>
              <a:t>brittle</a:t>
            </a:r>
            <a:r>
              <a:rPr lang="en-GB" dirty="0" smtClean="0"/>
              <a:t> and so it has </a:t>
            </a:r>
            <a:r>
              <a:rPr lang="en-GB" b="1" dirty="0" smtClean="0"/>
              <a:t>limited</a:t>
            </a:r>
            <a:r>
              <a:rPr lang="en-GB" dirty="0" smtClean="0"/>
              <a:t> uses.</a:t>
            </a: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544" y="4141880"/>
            <a:ext cx="1680049" cy="2325649"/>
          </a:xfrm>
          <a:prstGeom prst="rect">
            <a:avLst/>
          </a:prstGeom>
        </p:spPr>
      </p:pic>
    </p:spTree>
    <p:extLst>
      <p:ext uri="{BB962C8B-B14F-4D97-AF65-F5344CB8AC3E}">
        <p14:creationId xmlns:p14="http://schemas.microsoft.com/office/powerpoint/2010/main" val="13553292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96" y="25145"/>
            <a:ext cx="4107856" cy="400110"/>
          </a:xfrm>
          <a:prstGeom prst="rect">
            <a:avLst/>
          </a:prstGeom>
          <a:ln w="38100">
            <a:solidFill>
              <a:srgbClr val="C00000"/>
            </a:solidFill>
          </a:ln>
        </p:spPr>
        <p:txBody>
          <a:bodyPr wrap="none">
            <a:spAutoFit/>
          </a:bodyPr>
          <a:lstStyle/>
          <a:p>
            <a:r>
              <a:rPr lang="en-GB" sz="2000" b="1" dirty="0" smtClean="0">
                <a:solidFill>
                  <a:schemeClr val="tx1"/>
                </a:solidFill>
              </a:rPr>
              <a:t>C1.3.3 Properties and uses of metals </a:t>
            </a:r>
            <a:endParaRPr lang="en-GB" sz="2000" dirty="0"/>
          </a:p>
        </p:txBody>
      </p:sp>
      <p:grpSp>
        <p:nvGrpSpPr>
          <p:cNvPr id="3" name="Group 2"/>
          <p:cNvGrpSpPr/>
          <p:nvPr/>
        </p:nvGrpSpPr>
        <p:grpSpPr>
          <a:xfrm>
            <a:off x="534068" y="2775095"/>
            <a:ext cx="7638332" cy="2895864"/>
            <a:chOff x="446601" y="2411007"/>
            <a:chExt cx="8243374" cy="3610282"/>
          </a:xfrm>
        </p:grpSpPr>
        <p:grpSp>
          <p:nvGrpSpPr>
            <p:cNvPr id="4" name="Group 3"/>
            <p:cNvGrpSpPr/>
            <p:nvPr/>
          </p:nvGrpSpPr>
          <p:grpSpPr>
            <a:xfrm>
              <a:off x="446601" y="2411007"/>
              <a:ext cx="8243374" cy="3610282"/>
              <a:chOff x="446601" y="2411007"/>
              <a:chExt cx="8243374" cy="3610282"/>
            </a:xfrm>
          </p:grpSpPr>
          <p:grpSp>
            <p:nvGrpSpPr>
              <p:cNvPr id="14" name="Group 4"/>
              <p:cNvGrpSpPr>
                <a:grpSpLocks/>
              </p:cNvGrpSpPr>
              <p:nvPr/>
            </p:nvGrpSpPr>
            <p:grpSpPr bwMode="auto">
              <a:xfrm>
                <a:off x="460375" y="2820889"/>
                <a:ext cx="8229600" cy="3200400"/>
                <a:chOff x="279" y="1508"/>
                <a:chExt cx="5184" cy="2016"/>
              </a:xfrm>
            </p:grpSpPr>
            <p:sp>
              <p:nvSpPr>
                <p:cNvPr id="23" name="Rectangle 5"/>
                <p:cNvSpPr>
                  <a:spLocks noChangeArrowheads="1"/>
                </p:cNvSpPr>
                <p:nvPr/>
              </p:nvSpPr>
              <p:spPr bwMode="auto">
                <a:xfrm>
                  <a:off x="279" y="150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H</a:t>
                  </a:r>
                </a:p>
              </p:txBody>
            </p:sp>
            <p:sp>
              <p:nvSpPr>
                <p:cNvPr id="24" name="Rectangle 6"/>
                <p:cNvSpPr>
                  <a:spLocks noChangeArrowheads="1"/>
                </p:cNvSpPr>
                <p:nvPr/>
              </p:nvSpPr>
              <p:spPr bwMode="auto">
                <a:xfrm>
                  <a:off x="279" y="179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dirty="0"/>
                    <a:t>Li</a:t>
                  </a:r>
                </a:p>
              </p:txBody>
            </p:sp>
            <p:sp>
              <p:nvSpPr>
                <p:cNvPr id="25" name="Rectangle 7"/>
                <p:cNvSpPr>
                  <a:spLocks noChangeArrowheads="1"/>
                </p:cNvSpPr>
                <p:nvPr/>
              </p:nvSpPr>
              <p:spPr bwMode="auto">
                <a:xfrm>
                  <a:off x="279" y="2084"/>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Na</a:t>
                  </a:r>
                </a:p>
              </p:txBody>
            </p:sp>
            <p:sp>
              <p:nvSpPr>
                <p:cNvPr id="26" name="Rectangle 8"/>
                <p:cNvSpPr>
                  <a:spLocks noChangeArrowheads="1"/>
                </p:cNvSpPr>
                <p:nvPr/>
              </p:nvSpPr>
              <p:spPr bwMode="auto">
                <a:xfrm>
                  <a:off x="279" y="2372"/>
                  <a:ext cx="288" cy="288"/>
                </a:xfrm>
                <a:prstGeom prst="rect">
                  <a:avLst/>
                </a:prstGeom>
                <a:no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K</a:t>
                  </a:r>
                </a:p>
              </p:txBody>
            </p:sp>
            <p:sp>
              <p:nvSpPr>
                <p:cNvPr id="27" name="Rectangle 9"/>
                <p:cNvSpPr>
                  <a:spLocks noChangeArrowheads="1"/>
                </p:cNvSpPr>
                <p:nvPr/>
              </p:nvSpPr>
              <p:spPr bwMode="auto">
                <a:xfrm>
                  <a:off x="279"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Rb</a:t>
                  </a:r>
                </a:p>
              </p:txBody>
            </p:sp>
            <p:sp>
              <p:nvSpPr>
                <p:cNvPr id="28" name="Rectangle 10"/>
                <p:cNvSpPr>
                  <a:spLocks noChangeArrowheads="1"/>
                </p:cNvSpPr>
                <p:nvPr/>
              </p:nvSpPr>
              <p:spPr bwMode="auto">
                <a:xfrm>
                  <a:off x="279"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Cs</a:t>
                  </a:r>
                </a:p>
              </p:txBody>
            </p:sp>
            <p:sp>
              <p:nvSpPr>
                <p:cNvPr id="29" name="Rectangle 11"/>
                <p:cNvSpPr>
                  <a:spLocks noChangeArrowheads="1"/>
                </p:cNvSpPr>
                <p:nvPr/>
              </p:nvSpPr>
              <p:spPr bwMode="auto">
                <a:xfrm>
                  <a:off x="279" y="323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Fr</a:t>
                  </a:r>
                </a:p>
              </p:txBody>
            </p:sp>
            <p:sp>
              <p:nvSpPr>
                <p:cNvPr id="30" name="Rectangle 12"/>
                <p:cNvSpPr>
                  <a:spLocks noChangeArrowheads="1"/>
                </p:cNvSpPr>
                <p:nvPr/>
              </p:nvSpPr>
              <p:spPr bwMode="auto">
                <a:xfrm>
                  <a:off x="567" y="1796"/>
                  <a:ext cx="288" cy="288"/>
                </a:xfrm>
                <a:prstGeom prst="rect">
                  <a:avLst/>
                </a:prstGeom>
                <a:no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dirty="0"/>
                    <a:t>Be</a:t>
                  </a:r>
                </a:p>
              </p:txBody>
            </p:sp>
            <p:sp>
              <p:nvSpPr>
                <p:cNvPr id="31" name="Rectangle 13"/>
                <p:cNvSpPr>
                  <a:spLocks noChangeArrowheads="1"/>
                </p:cNvSpPr>
                <p:nvPr/>
              </p:nvSpPr>
              <p:spPr bwMode="auto">
                <a:xfrm>
                  <a:off x="855" y="2372"/>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Sc</a:t>
                  </a:r>
                </a:p>
              </p:txBody>
            </p:sp>
            <p:sp>
              <p:nvSpPr>
                <p:cNvPr id="32" name="Rectangle 14"/>
                <p:cNvSpPr>
                  <a:spLocks noChangeArrowheads="1"/>
                </p:cNvSpPr>
                <p:nvPr/>
              </p:nvSpPr>
              <p:spPr bwMode="auto">
                <a:xfrm>
                  <a:off x="1143" y="2372"/>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Ti</a:t>
                  </a:r>
                </a:p>
              </p:txBody>
            </p:sp>
            <p:sp>
              <p:nvSpPr>
                <p:cNvPr id="33" name="Rectangle 15"/>
                <p:cNvSpPr>
                  <a:spLocks noChangeArrowheads="1"/>
                </p:cNvSpPr>
                <p:nvPr/>
              </p:nvSpPr>
              <p:spPr bwMode="auto">
                <a:xfrm>
                  <a:off x="567" y="2084"/>
                  <a:ext cx="288" cy="288"/>
                </a:xfrm>
                <a:prstGeom prst="rect">
                  <a:avLst/>
                </a:prstGeom>
                <a:no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dirty="0"/>
                    <a:t>Mg</a:t>
                  </a:r>
                </a:p>
              </p:txBody>
            </p:sp>
            <p:sp>
              <p:nvSpPr>
                <p:cNvPr id="34" name="Rectangle 16"/>
                <p:cNvSpPr>
                  <a:spLocks noChangeArrowheads="1"/>
                </p:cNvSpPr>
                <p:nvPr/>
              </p:nvSpPr>
              <p:spPr bwMode="auto">
                <a:xfrm>
                  <a:off x="1431" y="2372"/>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V</a:t>
                  </a:r>
                </a:p>
              </p:txBody>
            </p:sp>
            <p:sp>
              <p:nvSpPr>
                <p:cNvPr id="35" name="Rectangle 17"/>
                <p:cNvSpPr>
                  <a:spLocks noChangeArrowheads="1"/>
                </p:cNvSpPr>
                <p:nvPr/>
              </p:nvSpPr>
              <p:spPr bwMode="auto">
                <a:xfrm>
                  <a:off x="1719" y="2372"/>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Cr</a:t>
                  </a:r>
                </a:p>
              </p:txBody>
            </p:sp>
            <p:sp>
              <p:nvSpPr>
                <p:cNvPr id="36" name="Rectangle 18"/>
                <p:cNvSpPr>
                  <a:spLocks noChangeArrowheads="1"/>
                </p:cNvSpPr>
                <p:nvPr/>
              </p:nvSpPr>
              <p:spPr bwMode="auto">
                <a:xfrm>
                  <a:off x="2007" y="2372"/>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Mn</a:t>
                  </a:r>
                </a:p>
              </p:txBody>
            </p:sp>
            <p:sp>
              <p:nvSpPr>
                <p:cNvPr id="37" name="Rectangle 19"/>
                <p:cNvSpPr>
                  <a:spLocks noChangeArrowheads="1"/>
                </p:cNvSpPr>
                <p:nvPr/>
              </p:nvSpPr>
              <p:spPr bwMode="auto">
                <a:xfrm>
                  <a:off x="2295" y="2372"/>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Fe</a:t>
                  </a:r>
                </a:p>
              </p:txBody>
            </p:sp>
            <p:sp>
              <p:nvSpPr>
                <p:cNvPr id="38" name="Rectangle 20"/>
                <p:cNvSpPr>
                  <a:spLocks noChangeArrowheads="1"/>
                </p:cNvSpPr>
                <p:nvPr/>
              </p:nvSpPr>
              <p:spPr bwMode="auto">
                <a:xfrm>
                  <a:off x="2583" y="2372"/>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Co</a:t>
                  </a:r>
                </a:p>
              </p:txBody>
            </p:sp>
            <p:sp>
              <p:nvSpPr>
                <p:cNvPr id="39" name="Rectangle 21"/>
                <p:cNvSpPr>
                  <a:spLocks noChangeArrowheads="1"/>
                </p:cNvSpPr>
                <p:nvPr/>
              </p:nvSpPr>
              <p:spPr bwMode="auto">
                <a:xfrm>
                  <a:off x="2871" y="2372"/>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Ni</a:t>
                  </a:r>
                </a:p>
              </p:txBody>
            </p:sp>
            <p:sp>
              <p:nvSpPr>
                <p:cNvPr id="40" name="Rectangle 22"/>
                <p:cNvSpPr>
                  <a:spLocks noChangeArrowheads="1"/>
                </p:cNvSpPr>
                <p:nvPr/>
              </p:nvSpPr>
              <p:spPr bwMode="auto">
                <a:xfrm>
                  <a:off x="3159" y="2372"/>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Cu</a:t>
                  </a:r>
                </a:p>
              </p:txBody>
            </p:sp>
            <p:sp>
              <p:nvSpPr>
                <p:cNvPr id="41" name="Rectangle 23"/>
                <p:cNvSpPr>
                  <a:spLocks noChangeArrowheads="1"/>
                </p:cNvSpPr>
                <p:nvPr/>
              </p:nvSpPr>
              <p:spPr bwMode="auto">
                <a:xfrm>
                  <a:off x="3447" y="2372"/>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Zn</a:t>
                  </a:r>
                </a:p>
              </p:txBody>
            </p:sp>
            <p:sp>
              <p:nvSpPr>
                <p:cNvPr id="42" name="Rectangle 24"/>
                <p:cNvSpPr>
                  <a:spLocks noChangeArrowheads="1"/>
                </p:cNvSpPr>
                <p:nvPr/>
              </p:nvSpPr>
              <p:spPr bwMode="auto">
                <a:xfrm>
                  <a:off x="3735" y="2372"/>
                  <a:ext cx="288" cy="288"/>
                </a:xfrm>
                <a:prstGeom prst="rect">
                  <a:avLst/>
                </a:prstGeom>
                <a:no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Ga</a:t>
                  </a:r>
                </a:p>
              </p:txBody>
            </p:sp>
            <p:sp>
              <p:nvSpPr>
                <p:cNvPr id="43" name="Rectangle 25"/>
                <p:cNvSpPr>
                  <a:spLocks noChangeArrowheads="1"/>
                </p:cNvSpPr>
                <p:nvPr/>
              </p:nvSpPr>
              <p:spPr bwMode="auto">
                <a:xfrm>
                  <a:off x="4023" y="2372"/>
                  <a:ext cx="288" cy="288"/>
                </a:xfrm>
                <a:prstGeom prst="rect">
                  <a:avLst/>
                </a:prstGeom>
                <a:no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Ge</a:t>
                  </a:r>
                </a:p>
              </p:txBody>
            </p:sp>
            <p:sp>
              <p:nvSpPr>
                <p:cNvPr id="44" name="Rectangle 26"/>
                <p:cNvSpPr>
                  <a:spLocks noChangeArrowheads="1"/>
                </p:cNvSpPr>
                <p:nvPr/>
              </p:nvSpPr>
              <p:spPr bwMode="auto">
                <a:xfrm>
                  <a:off x="4599" y="2372"/>
                  <a:ext cx="288" cy="288"/>
                </a:xfrm>
                <a:prstGeom prst="rect">
                  <a:avLst/>
                </a:prstGeom>
                <a:no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Se</a:t>
                  </a:r>
                </a:p>
              </p:txBody>
            </p:sp>
            <p:sp>
              <p:nvSpPr>
                <p:cNvPr id="45" name="Rectangle 27"/>
                <p:cNvSpPr>
                  <a:spLocks noChangeArrowheads="1"/>
                </p:cNvSpPr>
                <p:nvPr/>
              </p:nvSpPr>
              <p:spPr bwMode="auto">
                <a:xfrm>
                  <a:off x="4887" y="2372"/>
                  <a:ext cx="288" cy="288"/>
                </a:xfrm>
                <a:prstGeom prst="rect">
                  <a:avLst/>
                </a:prstGeom>
                <a:no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Br</a:t>
                  </a:r>
                </a:p>
              </p:txBody>
            </p:sp>
            <p:sp>
              <p:nvSpPr>
                <p:cNvPr id="46" name="Rectangle 28"/>
                <p:cNvSpPr>
                  <a:spLocks noChangeArrowheads="1"/>
                </p:cNvSpPr>
                <p:nvPr/>
              </p:nvSpPr>
              <p:spPr bwMode="auto">
                <a:xfrm>
                  <a:off x="567" y="2372"/>
                  <a:ext cx="288" cy="288"/>
                </a:xfrm>
                <a:prstGeom prst="rect">
                  <a:avLst/>
                </a:prstGeom>
                <a:no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dirty="0" err="1"/>
                    <a:t>Ca</a:t>
                  </a:r>
                  <a:endParaRPr lang="en-GB" sz="1400" b="1" dirty="0"/>
                </a:p>
              </p:txBody>
            </p:sp>
            <p:sp>
              <p:nvSpPr>
                <p:cNvPr id="47" name="Rectangle 29"/>
                <p:cNvSpPr>
                  <a:spLocks noChangeArrowheads="1"/>
                </p:cNvSpPr>
                <p:nvPr/>
              </p:nvSpPr>
              <p:spPr bwMode="auto">
                <a:xfrm>
                  <a:off x="5175" y="2372"/>
                  <a:ext cx="288" cy="288"/>
                </a:xfrm>
                <a:prstGeom prst="rect">
                  <a:avLst/>
                </a:prstGeom>
                <a:no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Kr</a:t>
                  </a:r>
                </a:p>
              </p:txBody>
            </p:sp>
            <p:sp>
              <p:nvSpPr>
                <p:cNvPr id="48" name="Rectangle 30"/>
                <p:cNvSpPr>
                  <a:spLocks noChangeArrowheads="1"/>
                </p:cNvSpPr>
                <p:nvPr/>
              </p:nvSpPr>
              <p:spPr bwMode="auto">
                <a:xfrm>
                  <a:off x="855" y="2660"/>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dirty="0">
                      <a:solidFill>
                        <a:schemeClr val="bg1"/>
                      </a:solidFill>
                    </a:rPr>
                    <a:t>Y</a:t>
                  </a:r>
                </a:p>
              </p:txBody>
            </p:sp>
            <p:sp>
              <p:nvSpPr>
                <p:cNvPr id="49" name="Rectangle 31"/>
                <p:cNvSpPr>
                  <a:spLocks noChangeArrowheads="1"/>
                </p:cNvSpPr>
                <p:nvPr/>
              </p:nvSpPr>
              <p:spPr bwMode="auto">
                <a:xfrm>
                  <a:off x="1143" y="2660"/>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Zr</a:t>
                  </a:r>
                </a:p>
              </p:txBody>
            </p:sp>
            <p:sp>
              <p:nvSpPr>
                <p:cNvPr id="50" name="Rectangle 32"/>
                <p:cNvSpPr>
                  <a:spLocks noChangeArrowheads="1"/>
                </p:cNvSpPr>
                <p:nvPr/>
              </p:nvSpPr>
              <p:spPr bwMode="auto">
                <a:xfrm>
                  <a:off x="1431" y="2660"/>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Nb</a:t>
                  </a:r>
                </a:p>
              </p:txBody>
            </p:sp>
            <p:sp>
              <p:nvSpPr>
                <p:cNvPr id="51" name="Rectangle 33"/>
                <p:cNvSpPr>
                  <a:spLocks noChangeArrowheads="1"/>
                </p:cNvSpPr>
                <p:nvPr/>
              </p:nvSpPr>
              <p:spPr bwMode="auto">
                <a:xfrm>
                  <a:off x="1719" y="2660"/>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Mo</a:t>
                  </a:r>
                </a:p>
              </p:txBody>
            </p:sp>
            <p:sp>
              <p:nvSpPr>
                <p:cNvPr id="52" name="Rectangle 34"/>
                <p:cNvSpPr>
                  <a:spLocks noChangeArrowheads="1"/>
                </p:cNvSpPr>
                <p:nvPr/>
              </p:nvSpPr>
              <p:spPr bwMode="auto">
                <a:xfrm>
                  <a:off x="2007" y="2660"/>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Tc</a:t>
                  </a:r>
                </a:p>
              </p:txBody>
            </p:sp>
            <p:sp>
              <p:nvSpPr>
                <p:cNvPr id="53" name="Rectangle 35"/>
                <p:cNvSpPr>
                  <a:spLocks noChangeArrowheads="1"/>
                </p:cNvSpPr>
                <p:nvPr/>
              </p:nvSpPr>
              <p:spPr bwMode="auto">
                <a:xfrm>
                  <a:off x="2295" y="2660"/>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Ru</a:t>
                  </a:r>
                </a:p>
              </p:txBody>
            </p:sp>
            <p:sp>
              <p:nvSpPr>
                <p:cNvPr id="54" name="Rectangle 36"/>
                <p:cNvSpPr>
                  <a:spLocks noChangeArrowheads="1"/>
                </p:cNvSpPr>
                <p:nvPr/>
              </p:nvSpPr>
              <p:spPr bwMode="auto">
                <a:xfrm>
                  <a:off x="2871" y="2660"/>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dirty="0" err="1">
                      <a:solidFill>
                        <a:schemeClr val="bg1"/>
                      </a:solidFill>
                    </a:rPr>
                    <a:t>Pd</a:t>
                  </a:r>
                  <a:endParaRPr lang="en-GB" sz="1400" b="1" dirty="0">
                    <a:solidFill>
                      <a:schemeClr val="bg1"/>
                    </a:solidFill>
                  </a:endParaRPr>
                </a:p>
              </p:txBody>
            </p:sp>
            <p:sp>
              <p:nvSpPr>
                <p:cNvPr id="55" name="Rectangle 37"/>
                <p:cNvSpPr>
                  <a:spLocks noChangeArrowheads="1"/>
                </p:cNvSpPr>
                <p:nvPr/>
              </p:nvSpPr>
              <p:spPr bwMode="auto">
                <a:xfrm>
                  <a:off x="3159" y="2660"/>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Ag</a:t>
                  </a:r>
                </a:p>
              </p:txBody>
            </p:sp>
            <p:sp>
              <p:nvSpPr>
                <p:cNvPr id="56" name="Rectangle 38"/>
                <p:cNvSpPr>
                  <a:spLocks noChangeArrowheads="1"/>
                </p:cNvSpPr>
                <p:nvPr/>
              </p:nvSpPr>
              <p:spPr bwMode="auto">
                <a:xfrm>
                  <a:off x="3447" y="2660"/>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dirty="0">
                      <a:solidFill>
                        <a:schemeClr val="bg1"/>
                      </a:solidFill>
                    </a:rPr>
                    <a:t>Cd</a:t>
                  </a:r>
                </a:p>
              </p:txBody>
            </p:sp>
            <p:sp>
              <p:nvSpPr>
                <p:cNvPr id="57" name="Rectangle 39"/>
                <p:cNvSpPr>
                  <a:spLocks noChangeArrowheads="1"/>
                </p:cNvSpPr>
                <p:nvPr/>
              </p:nvSpPr>
              <p:spPr bwMode="auto">
                <a:xfrm>
                  <a:off x="3735"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In</a:t>
                  </a:r>
                </a:p>
              </p:txBody>
            </p:sp>
            <p:sp>
              <p:nvSpPr>
                <p:cNvPr id="58" name="Rectangle 40"/>
                <p:cNvSpPr>
                  <a:spLocks noChangeArrowheads="1"/>
                </p:cNvSpPr>
                <p:nvPr/>
              </p:nvSpPr>
              <p:spPr bwMode="auto">
                <a:xfrm>
                  <a:off x="4023"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Sn</a:t>
                  </a:r>
                </a:p>
              </p:txBody>
            </p:sp>
            <p:sp>
              <p:nvSpPr>
                <p:cNvPr id="59" name="Rectangle 41"/>
                <p:cNvSpPr>
                  <a:spLocks noChangeArrowheads="1"/>
                </p:cNvSpPr>
                <p:nvPr/>
              </p:nvSpPr>
              <p:spPr bwMode="auto">
                <a:xfrm>
                  <a:off x="4311"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Sb</a:t>
                  </a:r>
                </a:p>
              </p:txBody>
            </p:sp>
            <p:sp>
              <p:nvSpPr>
                <p:cNvPr id="60" name="Rectangle 42"/>
                <p:cNvSpPr>
                  <a:spLocks noChangeArrowheads="1"/>
                </p:cNvSpPr>
                <p:nvPr/>
              </p:nvSpPr>
              <p:spPr bwMode="auto">
                <a:xfrm>
                  <a:off x="567" y="2660"/>
                  <a:ext cx="288" cy="288"/>
                </a:xfrm>
                <a:prstGeom prst="rect">
                  <a:avLst/>
                </a:prstGeom>
                <a:no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dirty="0" err="1"/>
                    <a:t>Sr</a:t>
                  </a:r>
                  <a:endParaRPr lang="en-GB" sz="1400" b="1" dirty="0"/>
                </a:p>
              </p:txBody>
            </p:sp>
            <p:sp>
              <p:nvSpPr>
                <p:cNvPr id="61" name="Rectangle 43"/>
                <p:cNvSpPr>
                  <a:spLocks noChangeArrowheads="1"/>
                </p:cNvSpPr>
                <p:nvPr/>
              </p:nvSpPr>
              <p:spPr bwMode="auto">
                <a:xfrm>
                  <a:off x="4599"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Te</a:t>
                  </a:r>
                </a:p>
              </p:txBody>
            </p:sp>
            <p:sp>
              <p:nvSpPr>
                <p:cNvPr id="62" name="Rectangle 44"/>
                <p:cNvSpPr>
                  <a:spLocks noChangeArrowheads="1"/>
                </p:cNvSpPr>
                <p:nvPr/>
              </p:nvSpPr>
              <p:spPr bwMode="auto">
                <a:xfrm>
                  <a:off x="2583" y="2660"/>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Rh</a:t>
                  </a:r>
                </a:p>
              </p:txBody>
            </p:sp>
            <p:sp>
              <p:nvSpPr>
                <p:cNvPr id="63" name="Rectangle 45"/>
                <p:cNvSpPr>
                  <a:spLocks noChangeArrowheads="1"/>
                </p:cNvSpPr>
                <p:nvPr/>
              </p:nvSpPr>
              <p:spPr bwMode="auto">
                <a:xfrm>
                  <a:off x="567" y="2948"/>
                  <a:ext cx="288" cy="288"/>
                </a:xfrm>
                <a:prstGeom prst="rect">
                  <a:avLst/>
                </a:prstGeom>
                <a:no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Ba</a:t>
                  </a:r>
                </a:p>
              </p:txBody>
            </p:sp>
            <p:sp>
              <p:nvSpPr>
                <p:cNvPr id="64" name="Rectangle 46"/>
                <p:cNvSpPr>
                  <a:spLocks noChangeArrowheads="1"/>
                </p:cNvSpPr>
                <p:nvPr/>
              </p:nvSpPr>
              <p:spPr bwMode="auto">
                <a:xfrm>
                  <a:off x="1143" y="2948"/>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dirty="0" err="1">
                      <a:solidFill>
                        <a:schemeClr val="bg1"/>
                      </a:solidFill>
                    </a:rPr>
                    <a:t>Hf</a:t>
                  </a:r>
                  <a:endParaRPr lang="en-GB" sz="1400" b="1" dirty="0">
                    <a:solidFill>
                      <a:schemeClr val="bg1"/>
                    </a:solidFill>
                  </a:endParaRPr>
                </a:p>
              </p:txBody>
            </p:sp>
            <p:sp>
              <p:nvSpPr>
                <p:cNvPr id="65" name="Rectangle 47"/>
                <p:cNvSpPr>
                  <a:spLocks noChangeArrowheads="1"/>
                </p:cNvSpPr>
                <p:nvPr/>
              </p:nvSpPr>
              <p:spPr bwMode="auto">
                <a:xfrm>
                  <a:off x="1431" y="2948"/>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Ta</a:t>
                  </a:r>
                </a:p>
              </p:txBody>
            </p:sp>
            <p:sp>
              <p:nvSpPr>
                <p:cNvPr id="66" name="Rectangle 48"/>
                <p:cNvSpPr>
                  <a:spLocks noChangeArrowheads="1"/>
                </p:cNvSpPr>
                <p:nvPr/>
              </p:nvSpPr>
              <p:spPr bwMode="auto">
                <a:xfrm>
                  <a:off x="1719" y="2948"/>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W</a:t>
                  </a:r>
                </a:p>
              </p:txBody>
            </p:sp>
            <p:sp>
              <p:nvSpPr>
                <p:cNvPr id="67" name="Rectangle 49"/>
                <p:cNvSpPr>
                  <a:spLocks noChangeArrowheads="1"/>
                </p:cNvSpPr>
                <p:nvPr/>
              </p:nvSpPr>
              <p:spPr bwMode="auto">
                <a:xfrm>
                  <a:off x="2007" y="2948"/>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Re</a:t>
                  </a:r>
                </a:p>
              </p:txBody>
            </p:sp>
            <p:sp>
              <p:nvSpPr>
                <p:cNvPr id="68" name="Rectangle 50"/>
                <p:cNvSpPr>
                  <a:spLocks noChangeArrowheads="1"/>
                </p:cNvSpPr>
                <p:nvPr/>
              </p:nvSpPr>
              <p:spPr bwMode="auto">
                <a:xfrm>
                  <a:off x="2295" y="2948"/>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Os</a:t>
                  </a:r>
                </a:p>
              </p:txBody>
            </p:sp>
            <p:sp>
              <p:nvSpPr>
                <p:cNvPr id="69" name="Rectangle 51"/>
                <p:cNvSpPr>
                  <a:spLocks noChangeArrowheads="1"/>
                </p:cNvSpPr>
                <p:nvPr/>
              </p:nvSpPr>
              <p:spPr bwMode="auto">
                <a:xfrm>
                  <a:off x="2583" y="2948"/>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Ir</a:t>
                  </a:r>
                </a:p>
              </p:txBody>
            </p:sp>
            <p:sp>
              <p:nvSpPr>
                <p:cNvPr id="70" name="Rectangle 52"/>
                <p:cNvSpPr>
                  <a:spLocks noChangeArrowheads="1"/>
                </p:cNvSpPr>
                <p:nvPr/>
              </p:nvSpPr>
              <p:spPr bwMode="auto">
                <a:xfrm>
                  <a:off x="3159" y="2948"/>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dirty="0">
                      <a:solidFill>
                        <a:schemeClr val="bg1"/>
                      </a:solidFill>
                    </a:rPr>
                    <a:t>Au</a:t>
                  </a:r>
                </a:p>
              </p:txBody>
            </p:sp>
            <p:sp>
              <p:nvSpPr>
                <p:cNvPr id="71" name="Rectangle 53"/>
                <p:cNvSpPr>
                  <a:spLocks noChangeArrowheads="1"/>
                </p:cNvSpPr>
                <p:nvPr/>
              </p:nvSpPr>
              <p:spPr bwMode="auto">
                <a:xfrm>
                  <a:off x="3447" y="2948"/>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dirty="0">
                      <a:solidFill>
                        <a:schemeClr val="bg1"/>
                      </a:solidFill>
                    </a:rPr>
                    <a:t>Hg</a:t>
                  </a:r>
                </a:p>
              </p:txBody>
            </p:sp>
            <p:sp>
              <p:nvSpPr>
                <p:cNvPr id="72" name="Rectangle 54"/>
                <p:cNvSpPr>
                  <a:spLocks noChangeArrowheads="1"/>
                </p:cNvSpPr>
                <p:nvPr/>
              </p:nvSpPr>
              <p:spPr bwMode="auto">
                <a:xfrm>
                  <a:off x="3735"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Tl</a:t>
                  </a:r>
                </a:p>
              </p:txBody>
            </p:sp>
            <p:sp>
              <p:nvSpPr>
                <p:cNvPr id="73" name="Rectangle 55"/>
                <p:cNvSpPr>
                  <a:spLocks noChangeArrowheads="1"/>
                </p:cNvSpPr>
                <p:nvPr/>
              </p:nvSpPr>
              <p:spPr bwMode="auto">
                <a:xfrm>
                  <a:off x="4023"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Pb</a:t>
                  </a:r>
                </a:p>
              </p:txBody>
            </p:sp>
            <p:sp>
              <p:nvSpPr>
                <p:cNvPr id="74" name="Rectangle 56"/>
                <p:cNvSpPr>
                  <a:spLocks noChangeArrowheads="1"/>
                </p:cNvSpPr>
                <p:nvPr/>
              </p:nvSpPr>
              <p:spPr bwMode="auto">
                <a:xfrm>
                  <a:off x="4311"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Bi</a:t>
                  </a:r>
                </a:p>
              </p:txBody>
            </p:sp>
            <p:sp>
              <p:nvSpPr>
                <p:cNvPr id="75" name="Rectangle 57"/>
                <p:cNvSpPr>
                  <a:spLocks noChangeArrowheads="1"/>
                </p:cNvSpPr>
                <p:nvPr/>
              </p:nvSpPr>
              <p:spPr bwMode="auto">
                <a:xfrm>
                  <a:off x="4599"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Po</a:t>
                  </a:r>
                </a:p>
              </p:txBody>
            </p:sp>
            <p:sp>
              <p:nvSpPr>
                <p:cNvPr id="76" name="Rectangle 58"/>
                <p:cNvSpPr>
                  <a:spLocks noChangeArrowheads="1"/>
                </p:cNvSpPr>
                <p:nvPr/>
              </p:nvSpPr>
              <p:spPr bwMode="auto">
                <a:xfrm>
                  <a:off x="855" y="2948"/>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La</a:t>
                  </a:r>
                </a:p>
              </p:txBody>
            </p:sp>
            <p:sp>
              <p:nvSpPr>
                <p:cNvPr id="77" name="Rectangle 59"/>
                <p:cNvSpPr>
                  <a:spLocks noChangeArrowheads="1"/>
                </p:cNvSpPr>
                <p:nvPr/>
              </p:nvSpPr>
              <p:spPr bwMode="auto">
                <a:xfrm>
                  <a:off x="4887"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At</a:t>
                  </a:r>
                </a:p>
              </p:txBody>
            </p:sp>
            <p:sp>
              <p:nvSpPr>
                <p:cNvPr id="78" name="Rectangle 60"/>
                <p:cNvSpPr>
                  <a:spLocks noChangeArrowheads="1"/>
                </p:cNvSpPr>
                <p:nvPr/>
              </p:nvSpPr>
              <p:spPr bwMode="auto">
                <a:xfrm>
                  <a:off x="2871" y="2948"/>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Pt</a:t>
                  </a:r>
                </a:p>
              </p:txBody>
            </p:sp>
            <p:sp>
              <p:nvSpPr>
                <p:cNvPr id="79" name="Rectangle 61"/>
                <p:cNvSpPr>
                  <a:spLocks noChangeArrowheads="1"/>
                </p:cNvSpPr>
                <p:nvPr/>
              </p:nvSpPr>
              <p:spPr bwMode="auto">
                <a:xfrm>
                  <a:off x="567" y="3236"/>
                  <a:ext cx="288" cy="288"/>
                </a:xfrm>
                <a:prstGeom prst="rect">
                  <a:avLst/>
                </a:prstGeom>
                <a:no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Ra</a:t>
                  </a:r>
                </a:p>
              </p:txBody>
            </p:sp>
            <p:sp>
              <p:nvSpPr>
                <p:cNvPr id="80" name="Rectangle 62"/>
                <p:cNvSpPr>
                  <a:spLocks noChangeArrowheads="1"/>
                </p:cNvSpPr>
                <p:nvPr/>
              </p:nvSpPr>
              <p:spPr bwMode="auto">
                <a:xfrm>
                  <a:off x="1143" y="3236"/>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Rf</a:t>
                  </a:r>
                </a:p>
              </p:txBody>
            </p:sp>
            <p:sp>
              <p:nvSpPr>
                <p:cNvPr id="81" name="Rectangle 63"/>
                <p:cNvSpPr>
                  <a:spLocks noChangeArrowheads="1"/>
                </p:cNvSpPr>
                <p:nvPr/>
              </p:nvSpPr>
              <p:spPr bwMode="auto">
                <a:xfrm>
                  <a:off x="1431" y="3236"/>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Db</a:t>
                  </a:r>
                </a:p>
              </p:txBody>
            </p:sp>
            <p:sp>
              <p:nvSpPr>
                <p:cNvPr id="82" name="Rectangle 64"/>
                <p:cNvSpPr>
                  <a:spLocks noChangeArrowheads="1"/>
                </p:cNvSpPr>
                <p:nvPr/>
              </p:nvSpPr>
              <p:spPr bwMode="auto">
                <a:xfrm>
                  <a:off x="1719" y="3236"/>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Sg</a:t>
                  </a:r>
                </a:p>
              </p:txBody>
            </p:sp>
            <p:sp>
              <p:nvSpPr>
                <p:cNvPr id="83" name="Rectangle 65"/>
                <p:cNvSpPr>
                  <a:spLocks noChangeArrowheads="1"/>
                </p:cNvSpPr>
                <p:nvPr/>
              </p:nvSpPr>
              <p:spPr bwMode="auto">
                <a:xfrm>
                  <a:off x="2007" y="3236"/>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Bh</a:t>
                  </a:r>
                </a:p>
              </p:txBody>
            </p:sp>
            <p:sp>
              <p:nvSpPr>
                <p:cNvPr id="84" name="Rectangle 66"/>
                <p:cNvSpPr>
                  <a:spLocks noChangeArrowheads="1"/>
                </p:cNvSpPr>
                <p:nvPr/>
              </p:nvSpPr>
              <p:spPr bwMode="auto">
                <a:xfrm>
                  <a:off x="2295" y="3236"/>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Hs</a:t>
                  </a:r>
                </a:p>
              </p:txBody>
            </p:sp>
            <p:sp>
              <p:nvSpPr>
                <p:cNvPr id="85" name="Rectangle 67"/>
                <p:cNvSpPr>
                  <a:spLocks noChangeArrowheads="1"/>
                </p:cNvSpPr>
                <p:nvPr/>
              </p:nvSpPr>
              <p:spPr bwMode="auto">
                <a:xfrm>
                  <a:off x="2583" y="3236"/>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Mt</a:t>
                  </a:r>
                </a:p>
              </p:txBody>
            </p:sp>
            <p:sp>
              <p:nvSpPr>
                <p:cNvPr id="88" name="Rectangle 70"/>
                <p:cNvSpPr>
                  <a:spLocks noChangeArrowheads="1"/>
                </p:cNvSpPr>
                <p:nvPr/>
              </p:nvSpPr>
              <p:spPr bwMode="auto">
                <a:xfrm>
                  <a:off x="855" y="3236"/>
                  <a:ext cx="288" cy="288"/>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en-GB" sz="1400" b="1">
                      <a:solidFill>
                        <a:schemeClr val="bg1"/>
                      </a:solidFill>
                    </a:rPr>
                    <a:t>Ac</a:t>
                  </a:r>
                </a:p>
              </p:txBody>
            </p:sp>
            <p:sp>
              <p:nvSpPr>
                <p:cNvPr id="90" name="Rectangle 72"/>
                <p:cNvSpPr>
                  <a:spLocks noChangeArrowheads="1"/>
                </p:cNvSpPr>
                <p:nvPr/>
              </p:nvSpPr>
              <p:spPr bwMode="auto">
                <a:xfrm>
                  <a:off x="3735" y="2084"/>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Al</a:t>
                  </a:r>
                </a:p>
              </p:txBody>
            </p:sp>
            <p:sp>
              <p:nvSpPr>
                <p:cNvPr id="91" name="Rectangle 73"/>
                <p:cNvSpPr>
                  <a:spLocks noChangeArrowheads="1"/>
                </p:cNvSpPr>
                <p:nvPr/>
              </p:nvSpPr>
              <p:spPr bwMode="auto">
                <a:xfrm>
                  <a:off x="4311" y="2084"/>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P</a:t>
                  </a:r>
                </a:p>
              </p:txBody>
            </p:sp>
            <p:sp>
              <p:nvSpPr>
                <p:cNvPr id="92" name="Rectangle 74"/>
                <p:cNvSpPr>
                  <a:spLocks noChangeArrowheads="1"/>
                </p:cNvSpPr>
                <p:nvPr/>
              </p:nvSpPr>
              <p:spPr bwMode="auto">
                <a:xfrm>
                  <a:off x="4311" y="179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N</a:t>
                  </a:r>
                </a:p>
              </p:txBody>
            </p:sp>
            <p:sp>
              <p:nvSpPr>
                <p:cNvPr id="93" name="Rectangle 75"/>
                <p:cNvSpPr>
                  <a:spLocks noChangeArrowheads="1"/>
                </p:cNvSpPr>
                <p:nvPr/>
              </p:nvSpPr>
              <p:spPr bwMode="auto">
                <a:xfrm>
                  <a:off x="4599" y="179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O</a:t>
                  </a:r>
                </a:p>
              </p:txBody>
            </p:sp>
            <p:sp>
              <p:nvSpPr>
                <p:cNvPr id="94" name="Rectangle 76"/>
                <p:cNvSpPr>
                  <a:spLocks noChangeArrowheads="1"/>
                </p:cNvSpPr>
                <p:nvPr/>
              </p:nvSpPr>
              <p:spPr bwMode="auto">
                <a:xfrm>
                  <a:off x="4599" y="2084"/>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S</a:t>
                  </a:r>
                </a:p>
              </p:txBody>
            </p:sp>
            <p:sp>
              <p:nvSpPr>
                <p:cNvPr id="95" name="Rectangle 77"/>
                <p:cNvSpPr>
                  <a:spLocks noChangeArrowheads="1"/>
                </p:cNvSpPr>
                <p:nvPr/>
              </p:nvSpPr>
              <p:spPr bwMode="auto">
                <a:xfrm>
                  <a:off x="4887" y="2084"/>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Cl</a:t>
                  </a:r>
                </a:p>
              </p:txBody>
            </p:sp>
            <p:sp>
              <p:nvSpPr>
                <p:cNvPr id="96" name="Rectangle 78"/>
                <p:cNvSpPr>
                  <a:spLocks noChangeArrowheads="1"/>
                </p:cNvSpPr>
                <p:nvPr/>
              </p:nvSpPr>
              <p:spPr bwMode="auto">
                <a:xfrm>
                  <a:off x="4887" y="179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F</a:t>
                  </a:r>
                </a:p>
              </p:txBody>
            </p:sp>
            <p:sp>
              <p:nvSpPr>
                <p:cNvPr id="97" name="Rectangle 79"/>
                <p:cNvSpPr>
                  <a:spLocks noChangeArrowheads="1"/>
                </p:cNvSpPr>
                <p:nvPr/>
              </p:nvSpPr>
              <p:spPr bwMode="auto">
                <a:xfrm>
                  <a:off x="5175" y="179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Ne</a:t>
                  </a:r>
                </a:p>
              </p:txBody>
            </p:sp>
            <p:sp>
              <p:nvSpPr>
                <p:cNvPr id="98" name="Rectangle 80"/>
                <p:cNvSpPr>
                  <a:spLocks noChangeArrowheads="1"/>
                </p:cNvSpPr>
                <p:nvPr/>
              </p:nvSpPr>
              <p:spPr bwMode="auto">
                <a:xfrm>
                  <a:off x="5175" y="2084"/>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Ar</a:t>
                  </a:r>
                </a:p>
              </p:txBody>
            </p:sp>
            <p:sp>
              <p:nvSpPr>
                <p:cNvPr id="99" name="Rectangle 81"/>
                <p:cNvSpPr>
                  <a:spLocks noChangeArrowheads="1"/>
                </p:cNvSpPr>
                <p:nvPr/>
              </p:nvSpPr>
              <p:spPr bwMode="auto">
                <a:xfrm>
                  <a:off x="5175"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Rn</a:t>
                  </a:r>
                </a:p>
              </p:txBody>
            </p:sp>
            <p:sp>
              <p:nvSpPr>
                <p:cNvPr id="100" name="Rectangle 82"/>
                <p:cNvSpPr>
                  <a:spLocks noChangeArrowheads="1"/>
                </p:cNvSpPr>
                <p:nvPr/>
              </p:nvSpPr>
              <p:spPr bwMode="auto">
                <a:xfrm>
                  <a:off x="4887"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I</a:t>
                  </a:r>
                </a:p>
              </p:txBody>
            </p:sp>
            <p:sp>
              <p:nvSpPr>
                <p:cNvPr id="101" name="Rectangle 83"/>
                <p:cNvSpPr>
                  <a:spLocks noChangeArrowheads="1"/>
                </p:cNvSpPr>
                <p:nvPr/>
              </p:nvSpPr>
              <p:spPr bwMode="auto">
                <a:xfrm>
                  <a:off x="4023" y="2084"/>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Si</a:t>
                  </a:r>
                </a:p>
              </p:txBody>
            </p:sp>
            <p:sp>
              <p:nvSpPr>
                <p:cNvPr id="102" name="Rectangle 84"/>
                <p:cNvSpPr>
                  <a:spLocks noChangeArrowheads="1"/>
                </p:cNvSpPr>
                <p:nvPr/>
              </p:nvSpPr>
              <p:spPr bwMode="auto">
                <a:xfrm>
                  <a:off x="5175"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Xe</a:t>
                  </a:r>
                </a:p>
              </p:txBody>
            </p:sp>
            <p:sp>
              <p:nvSpPr>
                <p:cNvPr id="103" name="Rectangle 85"/>
                <p:cNvSpPr>
                  <a:spLocks noChangeArrowheads="1"/>
                </p:cNvSpPr>
                <p:nvPr/>
              </p:nvSpPr>
              <p:spPr bwMode="auto">
                <a:xfrm>
                  <a:off x="5175" y="150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He</a:t>
                  </a:r>
                </a:p>
              </p:txBody>
            </p:sp>
            <p:sp>
              <p:nvSpPr>
                <p:cNvPr id="104" name="Rectangle 86"/>
                <p:cNvSpPr>
                  <a:spLocks noChangeArrowheads="1"/>
                </p:cNvSpPr>
                <p:nvPr/>
              </p:nvSpPr>
              <p:spPr bwMode="auto">
                <a:xfrm>
                  <a:off x="3735" y="179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B</a:t>
                  </a:r>
                </a:p>
              </p:txBody>
            </p:sp>
            <p:sp>
              <p:nvSpPr>
                <p:cNvPr id="105" name="Rectangle 87"/>
                <p:cNvSpPr>
                  <a:spLocks noChangeArrowheads="1"/>
                </p:cNvSpPr>
                <p:nvPr/>
              </p:nvSpPr>
              <p:spPr bwMode="auto">
                <a:xfrm>
                  <a:off x="4023" y="179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C</a:t>
                  </a:r>
                </a:p>
              </p:txBody>
            </p:sp>
            <p:sp>
              <p:nvSpPr>
                <p:cNvPr id="106" name="Rectangle 88"/>
                <p:cNvSpPr>
                  <a:spLocks noChangeArrowheads="1"/>
                </p:cNvSpPr>
                <p:nvPr/>
              </p:nvSpPr>
              <p:spPr bwMode="auto">
                <a:xfrm>
                  <a:off x="4311" y="2372"/>
                  <a:ext cx="288" cy="288"/>
                </a:xfrm>
                <a:prstGeom prst="rect">
                  <a:avLst/>
                </a:prstGeom>
                <a:no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b="1"/>
                    <a:t>As</a:t>
                  </a:r>
                </a:p>
              </p:txBody>
            </p:sp>
            <p:sp>
              <p:nvSpPr>
                <p:cNvPr id="107" name="Line 89"/>
                <p:cNvSpPr>
                  <a:spLocks noChangeShapeType="1"/>
                </p:cNvSpPr>
                <p:nvPr/>
              </p:nvSpPr>
              <p:spPr bwMode="auto">
                <a:xfrm>
                  <a:off x="3735" y="1796"/>
                  <a:ext cx="0" cy="2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400" b="1"/>
                </a:p>
              </p:txBody>
            </p:sp>
            <p:sp>
              <p:nvSpPr>
                <p:cNvPr id="108" name="Line 90"/>
                <p:cNvSpPr>
                  <a:spLocks noChangeShapeType="1"/>
                </p:cNvSpPr>
                <p:nvPr/>
              </p:nvSpPr>
              <p:spPr bwMode="auto">
                <a:xfrm>
                  <a:off x="3735" y="2084"/>
                  <a:ext cx="288" cy="0"/>
                </a:xfrm>
                <a:prstGeom prst="line">
                  <a:avLst/>
                </a:prstGeom>
                <a:no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400" b="1"/>
                </a:p>
              </p:txBody>
            </p:sp>
            <p:sp>
              <p:nvSpPr>
                <p:cNvPr id="109" name="Line 91"/>
                <p:cNvSpPr>
                  <a:spLocks noChangeShapeType="1"/>
                </p:cNvSpPr>
                <p:nvPr/>
              </p:nvSpPr>
              <p:spPr bwMode="auto">
                <a:xfrm>
                  <a:off x="4023" y="2084"/>
                  <a:ext cx="0" cy="288"/>
                </a:xfrm>
                <a:prstGeom prst="line">
                  <a:avLst/>
                </a:prstGeom>
                <a:no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400" b="1"/>
                </a:p>
              </p:txBody>
            </p:sp>
            <p:sp>
              <p:nvSpPr>
                <p:cNvPr id="110" name="Line 92"/>
                <p:cNvSpPr>
                  <a:spLocks noChangeShapeType="1"/>
                </p:cNvSpPr>
                <p:nvPr/>
              </p:nvSpPr>
              <p:spPr bwMode="auto">
                <a:xfrm>
                  <a:off x="4311" y="2372"/>
                  <a:ext cx="0" cy="288"/>
                </a:xfrm>
                <a:prstGeom prst="lin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400" b="1"/>
                </a:p>
              </p:txBody>
            </p:sp>
            <p:sp>
              <p:nvSpPr>
                <p:cNvPr id="111" name="Line 93"/>
                <p:cNvSpPr>
                  <a:spLocks noChangeShapeType="1"/>
                </p:cNvSpPr>
                <p:nvPr/>
              </p:nvSpPr>
              <p:spPr bwMode="auto">
                <a:xfrm>
                  <a:off x="4599" y="2660"/>
                  <a:ext cx="0" cy="2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400" b="1"/>
                </a:p>
              </p:txBody>
            </p:sp>
            <p:sp>
              <p:nvSpPr>
                <p:cNvPr id="112" name="Line 94"/>
                <p:cNvSpPr>
                  <a:spLocks noChangeShapeType="1"/>
                </p:cNvSpPr>
                <p:nvPr/>
              </p:nvSpPr>
              <p:spPr bwMode="auto">
                <a:xfrm>
                  <a:off x="4887" y="2948"/>
                  <a:ext cx="0" cy="288"/>
                </a:xfrm>
                <a:prstGeom prst="lin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400" b="1"/>
                </a:p>
              </p:txBody>
            </p:sp>
            <p:sp>
              <p:nvSpPr>
                <p:cNvPr id="113" name="Line 95"/>
                <p:cNvSpPr>
                  <a:spLocks noChangeShapeType="1"/>
                </p:cNvSpPr>
                <p:nvPr/>
              </p:nvSpPr>
              <p:spPr bwMode="auto">
                <a:xfrm>
                  <a:off x="4023" y="237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400" b="1"/>
                </a:p>
              </p:txBody>
            </p:sp>
            <p:sp>
              <p:nvSpPr>
                <p:cNvPr id="114" name="Line 96"/>
                <p:cNvSpPr>
                  <a:spLocks noChangeShapeType="1"/>
                </p:cNvSpPr>
                <p:nvPr/>
              </p:nvSpPr>
              <p:spPr bwMode="auto">
                <a:xfrm>
                  <a:off x="4311" y="2660"/>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400" b="1"/>
                </a:p>
              </p:txBody>
            </p:sp>
            <p:sp>
              <p:nvSpPr>
                <p:cNvPr id="115" name="Line 97"/>
                <p:cNvSpPr>
                  <a:spLocks noChangeShapeType="1"/>
                </p:cNvSpPr>
                <p:nvPr/>
              </p:nvSpPr>
              <p:spPr bwMode="auto">
                <a:xfrm>
                  <a:off x="4599" y="2948"/>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400" b="1"/>
                </a:p>
              </p:txBody>
            </p:sp>
            <p:sp>
              <p:nvSpPr>
                <p:cNvPr id="116" name="Line 98"/>
                <p:cNvSpPr>
                  <a:spLocks noChangeShapeType="1"/>
                </p:cNvSpPr>
                <p:nvPr/>
              </p:nvSpPr>
              <p:spPr bwMode="auto">
                <a:xfrm>
                  <a:off x="5175" y="1508"/>
                  <a:ext cx="0" cy="1728"/>
                </a:xfrm>
                <a:prstGeom prst="line">
                  <a:avLst/>
                </a:prstGeom>
                <a:no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400" b="1"/>
                </a:p>
              </p:txBody>
            </p:sp>
          </p:grpSp>
          <p:sp>
            <p:nvSpPr>
              <p:cNvPr id="15" name="TextBox 14"/>
              <p:cNvSpPr txBox="1"/>
              <p:nvPr/>
            </p:nvSpPr>
            <p:spPr>
              <a:xfrm>
                <a:off x="446601" y="2411010"/>
                <a:ext cx="368194" cy="406081"/>
              </a:xfrm>
              <a:prstGeom prst="rect">
                <a:avLst/>
              </a:prstGeom>
              <a:noFill/>
            </p:spPr>
            <p:txBody>
              <a:bodyPr wrap="none" rtlCol="0">
                <a:spAutoFit/>
              </a:bodyPr>
              <a:lstStyle/>
              <a:p>
                <a:r>
                  <a:rPr lang="en-GB" sz="1400" b="1" dirty="0" smtClean="0"/>
                  <a:t>1</a:t>
                </a:r>
                <a:endParaRPr lang="en-GB" sz="1400" b="1" dirty="0"/>
              </a:p>
            </p:txBody>
          </p:sp>
          <p:sp>
            <p:nvSpPr>
              <p:cNvPr id="16" name="TextBox 15"/>
              <p:cNvSpPr txBox="1"/>
              <p:nvPr/>
            </p:nvSpPr>
            <p:spPr>
              <a:xfrm>
                <a:off x="882961" y="2411007"/>
                <a:ext cx="368194" cy="406081"/>
              </a:xfrm>
              <a:prstGeom prst="rect">
                <a:avLst/>
              </a:prstGeom>
              <a:noFill/>
            </p:spPr>
            <p:txBody>
              <a:bodyPr wrap="none" rtlCol="0">
                <a:spAutoFit/>
              </a:bodyPr>
              <a:lstStyle/>
              <a:p>
                <a:r>
                  <a:rPr lang="en-GB" sz="1400" b="1" dirty="0" smtClean="0"/>
                  <a:t>2</a:t>
                </a:r>
                <a:endParaRPr lang="en-GB" sz="1400" b="1" dirty="0"/>
              </a:p>
            </p:txBody>
          </p:sp>
          <p:sp>
            <p:nvSpPr>
              <p:cNvPr id="17" name="TextBox 16"/>
              <p:cNvSpPr txBox="1"/>
              <p:nvPr/>
            </p:nvSpPr>
            <p:spPr>
              <a:xfrm>
                <a:off x="5912160" y="2411011"/>
                <a:ext cx="368194" cy="406081"/>
              </a:xfrm>
              <a:prstGeom prst="rect">
                <a:avLst/>
              </a:prstGeom>
              <a:noFill/>
            </p:spPr>
            <p:txBody>
              <a:bodyPr wrap="none" rtlCol="0">
                <a:spAutoFit/>
              </a:bodyPr>
              <a:lstStyle/>
              <a:p>
                <a:r>
                  <a:rPr lang="en-GB" sz="1400" b="1" dirty="0" smtClean="0"/>
                  <a:t>3</a:t>
                </a:r>
                <a:endParaRPr lang="en-GB" sz="1400" b="1" dirty="0"/>
              </a:p>
            </p:txBody>
          </p:sp>
          <p:sp>
            <p:nvSpPr>
              <p:cNvPr id="18" name="TextBox 17"/>
              <p:cNvSpPr txBox="1"/>
              <p:nvPr/>
            </p:nvSpPr>
            <p:spPr>
              <a:xfrm>
                <a:off x="6369360" y="2411015"/>
                <a:ext cx="368194" cy="406081"/>
              </a:xfrm>
              <a:prstGeom prst="rect">
                <a:avLst/>
              </a:prstGeom>
              <a:noFill/>
            </p:spPr>
            <p:txBody>
              <a:bodyPr wrap="none" rtlCol="0">
                <a:spAutoFit/>
              </a:bodyPr>
              <a:lstStyle/>
              <a:p>
                <a:r>
                  <a:rPr lang="en-GB" sz="1400" b="1" dirty="0" smtClean="0"/>
                  <a:t>4</a:t>
                </a:r>
                <a:endParaRPr lang="en-GB" sz="1400" b="1" dirty="0"/>
              </a:p>
            </p:txBody>
          </p:sp>
          <p:sp>
            <p:nvSpPr>
              <p:cNvPr id="19" name="TextBox 18"/>
              <p:cNvSpPr txBox="1"/>
              <p:nvPr/>
            </p:nvSpPr>
            <p:spPr>
              <a:xfrm>
                <a:off x="6826561" y="2411015"/>
                <a:ext cx="368194" cy="406081"/>
              </a:xfrm>
              <a:prstGeom prst="rect">
                <a:avLst/>
              </a:prstGeom>
              <a:noFill/>
            </p:spPr>
            <p:txBody>
              <a:bodyPr wrap="none" rtlCol="0">
                <a:spAutoFit/>
              </a:bodyPr>
              <a:lstStyle/>
              <a:p>
                <a:r>
                  <a:rPr lang="en-GB" sz="1400" b="1" dirty="0" smtClean="0"/>
                  <a:t>5</a:t>
                </a:r>
                <a:endParaRPr lang="en-GB" sz="1400" b="1" dirty="0"/>
              </a:p>
            </p:txBody>
          </p:sp>
          <p:sp>
            <p:nvSpPr>
              <p:cNvPr id="20" name="TextBox 19"/>
              <p:cNvSpPr txBox="1"/>
              <p:nvPr/>
            </p:nvSpPr>
            <p:spPr>
              <a:xfrm>
                <a:off x="7283761" y="2411015"/>
                <a:ext cx="368194" cy="406081"/>
              </a:xfrm>
              <a:prstGeom prst="rect">
                <a:avLst/>
              </a:prstGeom>
              <a:noFill/>
            </p:spPr>
            <p:txBody>
              <a:bodyPr wrap="none" rtlCol="0">
                <a:spAutoFit/>
              </a:bodyPr>
              <a:lstStyle/>
              <a:p>
                <a:r>
                  <a:rPr lang="en-GB" sz="1400" b="1" dirty="0" smtClean="0"/>
                  <a:t>6</a:t>
                </a:r>
                <a:endParaRPr lang="en-GB" sz="1400" b="1" dirty="0"/>
              </a:p>
            </p:txBody>
          </p:sp>
          <p:sp>
            <p:nvSpPr>
              <p:cNvPr id="21" name="TextBox 20"/>
              <p:cNvSpPr txBox="1"/>
              <p:nvPr/>
            </p:nvSpPr>
            <p:spPr>
              <a:xfrm>
                <a:off x="7756914" y="2411015"/>
                <a:ext cx="368194" cy="406081"/>
              </a:xfrm>
              <a:prstGeom prst="rect">
                <a:avLst/>
              </a:prstGeom>
              <a:noFill/>
            </p:spPr>
            <p:txBody>
              <a:bodyPr wrap="none" rtlCol="0">
                <a:spAutoFit/>
              </a:bodyPr>
              <a:lstStyle/>
              <a:p>
                <a:r>
                  <a:rPr lang="en-GB" sz="1400" b="1" dirty="0" smtClean="0"/>
                  <a:t>7</a:t>
                </a:r>
                <a:endParaRPr lang="en-GB" sz="1400" b="1" dirty="0"/>
              </a:p>
            </p:txBody>
          </p:sp>
          <p:sp>
            <p:nvSpPr>
              <p:cNvPr id="22" name="TextBox 21"/>
              <p:cNvSpPr txBox="1"/>
              <p:nvPr/>
            </p:nvSpPr>
            <p:spPr>
              <a:xfrm>
                <a:off x="8198162" y="2411014"/>
                <a:ext cx="368194" cy="406081"/>
              </a:xfrm>
              <a:prstGeom prst="rect">
                <a:avLst/>
              </a:prstGeom>
              <a:noFill/>
            </p:spPr>
            <p:txBody>
              <a:bodyPr wrap="none" rtlCol="0">
                <a:spAutoFit/>
              </a:bodyPr>
              <a:lstStyle/>
              <a:p>
                <a:r>
                  <a:rPr lang="en-GB" sz="1400" b="1" dirty="0" smtClean="0"/>
                  <a:t>8</a:t>
                </a:r>
                <a:endParaRPr lang="en-GB" sz="1400" b="1" dirty="0"/>
              </a:p>
            </p:txBody>
          </p:sp>
        </p:grpSp>
        <p:cxnSp>
          <p:nvCxnSpPr>
            <p:cNvPr id="5" name="Straight Connector 4"/>
            <p:cNvCxnSpPr>
              <a:endCxn id="109" idx="0"/>
            </p:cNvCxnSpPr>
            <p:nvPr/>
          </p:nvCxnSpPr>
          <p:spPr>
            <a:xfrm>
              <a:off x="6403975" y="3278089"/>
              <a:ext cx="0" cy="457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867460" y="3755439"/>
              <a:ext cx="0" cy="457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318375" y="4192489"/>
              <a:ext cx="0" cy="457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775575" y="4669839"/>
              <a:ext cx="0" cy="457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220399" y="5127039"/>
              <a:ext cx="0" cy="457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6403976" y="3755439"/>
              <a:ext cx="463484"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6867460" y="4192489"/>
              <a:ext cx="463484"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7312091" y="4649689"/>
              <a:ext cx="463484"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7756915" y="5106889"/>
              <a:ext cx="463484"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7" name="TextBox 116"/>
          <p:cNvSpPr txBox="1"/>
          <p:nvPr/>
        </p:nvSpPr>
        <p:spPr>
          <a:xfrm>
            <a:off x="95660" y="548680"/>
            <a:ext cx="8940836"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b="1" dirty="0" smtClean="0"/>
              <a:t>Transition Metals</a:t>
            </a:r>
            <a:r>
              <a:rPr lang="en-GB" dirty="0" smtClean="0"/>
              <a:t> have the following properties: </a:t>
            </a:r>
            <a:r>
              <a:rPr lang="en-GB" b="1" dirty="0" smtClean="0"/>
              <a:t>Shiny</a:t>
            </a:r>
            <a:r>
              <a:rPr lang="en-GB" dirty="0" smtClean="0"/>
              <a:t> when polished, </a:t>
            </a:r>
            <a:r>
              <a:rPr lang="en-GB" b="1" dirty="0" smtClean="0"/>
              <a:t>Malleable</a:t>
            </a:r>
            <a:r>
              <a:rPr lang="en-GB" dirty="0" smtClean="0"/>
              <a:t> – can be hammered into a shape, </a:t>
            </a:r>
            <a:r>
              <a:rPr lang="en-GB" b="1" dirty="0" smtClean="0"/>
              <a:t>Strong</a:t>
            </a:r>
            <a:r>
              <a:rPr lang="en-GB" dirty="0" smtClean="0"/>
              <a:t>, don’t break easily when  a force is applied, </a:t>
            </a:r>
            <a:r>
              <a:rPr lang="en-GB" b="1" dirty="0" smtClean="0"/>
              <a:t>High melting point , Sonorous</a:t>
            </a:r>
            <a:r>
              <a:rPr lang="en-GB" dirty="0" smtClean="0"/>
              <a:t> – makes a ringing sound when hit, </a:t>
            </a:r>
            <a:r>
              <a:rPr lang="en-GB" b="1" dirty="0" smtClean="0"/>
              <a:t>Ductile</a:t>
            </a:r>
            <a:r>
              <a:rPr lang="en-GB" dirty="0" smtClean="0"/>
              <a:t> – can be stretched into wires, Conducts </a:t>
            </a:r>
            <a:r>
              <a:rPr lang="en-GB" b="1" dirty="0" smtClean="0"/>
              <a:t>electricity</a:t>
            </a:r>
            <a:r>
              <a:rPr lang="en-GB" dirty="0"/>
              <a:t> </a:t>
            </a:r>
            <a:r>
              <a:rPr lang="en-GB" dirty="0" smtClean="0"/>
              <a:t>and </a:t>
            </a:r>
            <a:r>
              <a:rPr lang="en-GB" b="1" dirty="0" smtClean="0"/>
              <a:t>heat.</a:t>
            </a:r>
            <a:endParaRPr lang="en-GB" b="1" dirty="0"/>
          </a:p>
        </p:txBody>
      </p:sp>
      <p:sp>
        <p:nvSpPr>
          <p:cNvPr id="118" name="TextBox 117"/>
          <p:cNvSpPr txBox="1"/>
          <p:nvPr/>
        </p:nvSpPr>
        <p:spPr>
          <a:xfrm>
            <a:off x="1976670" y="3546243"/>
            <a:ext cx="2988406" cy="400110"/>
          </a:xfrm>
          <a:prstGeom prst="rect">
            <a:avLst/>
          </a:prstGeom>
          <a:noFill/>
        </p:spPr>
        <p:txBody>
          <a:bodyPr wrap="square" rtlCol="0">
            <a:spAutoFit/>
          </a:bodyPr>
          <a:lstStyle/>
          <a:p>
            <a:r>
              <a:rPr lang="en-GB" sz="2000" b="1" dirty="0" smtClean="0">
                <a:solidFill>
                  <a:srgbClr val="C00000"/>
                </a:solidFill>
              </a:rPr>
              <a:t>Transition Metals</a:t>
            </a:r>
            <a:endParaRPr lang="en-GB" sz="2000" b="1" dirty="0">
              <a:solidFill>
                <a:srgbClr val="C00000"/>
              </a:solidFill>
            </a:endParaRPr>
          </a:p>
        </p:txBody>
      </p:sp>
      <p:sp>
        <p:nvSpPr>
          <p:cNvPr id="121" name="Rectangle 120"/>
          <p:cNvSpPr/>
          <p:nvPr/>
        </p:nvSpPr>
        <p:spPr>
          <a:xfrm>
            <a:off x="95660" y="1844824"/>
            <a:ext cx="8508788" cy="792088"/>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2000" dirty="0" smtClean="0">
                <a:solidFill>
                  <a:srgbClr val="C00000"/>
                </a:solidFill>
              </a:rPr>
              <a:t>Used as </a:t>
            </a:r>
            <a:r>
              <a:rPr lang="en-GB" sz="2000" b="1" dirty="0" smtClean="0">
                <a:solidFill>
                  <a:srgbClr val="C00000"/>
                </a:solidFill>
              </a:rPr>
              <a:t>structural</a:t>
            </a:r>
            <a:r>
              <a:rPr lang="en-GB" sz="2000" dirty="0" smtClean="0">
                <a:solidFill>
                  <a:srgbClr val="C00000"/>
                </a:solidFill>
              </a:rPr>
              <a:t> metals to make, buildings, bridges, cars</a:t>
            </a:r>
            <a:r>
              <a:rPr lang="en-GB" dirty="0" smtClean="0">
                <a:solidFill>
                  <a:srgbClr val="C00000"/>
                </a:solidFill>
              </a:rPr>
              <a:t>. </a:t>
            </a:r>
            <a:endParaRPr lang="en-GB" dirty="0">
              <a:solidFill>
                <a:srgbClr val="C00000"/>
              </a:solidFill>
            </a:endParaRPr>
          </a:p>
        </p:txBody>
      </p:sp>
      <p:sp>
        <p:nvSpPr>
          <p:cNvPr id="122" name="Rectangle 121"/>
          <p:cNvSpPr/>
          <p:nvPr/>
        </p:nvSpPr>
        <p:spPr>
          <a:xfrm>
            <a:off x="126008" y="5818038"/>
            <a:ext cx="8910487" cy="9233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GB" b="1" dirty="0" smtClean="0"/>
              <a:t>Copper</a:t>
            </a:r>
            <a:r>
              <a:rPr lang="en-GB" dirty="0" smtClean="0"/>
              <a:t> has </a:t>
            </a:r>
            <a:r>
              <a:rPr lang="en-GB" b="1" dirty="0" smtClean="0"/>
              <a:t>properties</a:t>
            </a:r>
            <a:r>
              <a:rPr lang="en-GB" dirty="0" smtClean="0"/>
              <a:t> that make it useful for </a:t>
            </a:r>
            <a:r>
              <a:rPr lang="en-GB" b="1" dirty="0" smtClean="0"/>
              <a:t>electrical wiring </a:t>
            </a:r>
            <a:r>
              <a:rPr lang="en-GB" dirty="0" smtClean="0"/>
              <a:t>and </a:t>
            </a:r>
            <a:r>
              <a:rPr lang="en-GB" b="1" dirty="0" smtClean="0"/>
              <a:t>plumbing</a:t>
            </a:r>
            <a:r>
              <a:rPr lang="en-GB" dirty="0" smtClean="0"/>
              <a:t>. Not very reactive, </a:t>
            </a:r>
            <a:r>
              <a:rPr lang="en-GB" b="1" dirty="0" smtClean="0"/>
              <a:t>excellent conductor of electricity</a:t>
            </a:r>
            <a:r>
              <a:rPr lang="en-GB" dirty="0" smtClean="0"/>
              <a:t>, easily </a:t>
            </a:r>
            <a:r>
              <a:rPr lang="en-GB" b="1" dirty="0" smtClean="0"/>
              <a:t>bent</a:t>
            </a:r>
            <a:r>
              <a:rPr lang="en-GB" dirty="0" smtClean="0"/>
              <a:t> into shape for </a:t>
            </a:r>
            <a:r>
              <a:rPr lang="en-GB" b="1" dirty="0" smtClean="0"/>
              <a:t>water pipes </a:t>
            </a:r>
            <a:r>
              <a:rPr lang="en-GB" dirty="0" smtClean="0"/>
              <a:t>in  plumbing. </a:t>
            </a:r>
            <a:endParaRPr lang="en-GB" dirty="0"/>
          </a:p>
        </p:txBody>
      </p:sp>
    </p:spTree>
    <p:extLst>
      <p:ext uri="{BB962C8B-B14F-4D97-AF65-F5344CB8AC3E}">
        <p14:creationId xmlns:p14="http://schemas.microsoft.com/office/powerpoint/2010/main" val="1272274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856984" cy="9361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dirty="0" smtClean="0"/>
              <a:t>AQA Knowledge PowerPoint</a:t>
            </a:r>
          </a:p>
          <a:p>
            <a:pPr algn="ctr"/>
            <a:r>
              <a:rPr lang="en-GB" b="1" dirty="0" smtClean="0"/>
              <a:t> Unit 1 Chemistry 1 C1.4 Crude oil and fuels</a:t>
            </a:r>
            <a:endParaRPr lang="en-GB" b="1" dirty="0"/>
          </a:p>
        </p:txBody>
      </p:sp>
      <p:sp>
        <p:nvSpPr>
          <p:cNvPr id="6" name="TextBox 5"/>
          <p:cNvSpPr txBox="1"/>
          <p:nvPr/>
        </p:nvSpPr>
        <p:spPr>
          <a:xfrm>
            <a:off x="179512" y="1466200"/>
            <a:ext cx="8856984" cy="4616648"/>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GB" sz="2000" b="1" dirty="0" smtClean="0">
                <a:solidFill>
                  <a:schemeClr val="bg1"/>
                </a:solidFill>
              </a:rPr>
              <a:t>Crude oil is derived from an ancient biomass found in rocks. Many useful materials can be produced from crude oil. Crude oil can be fractionally distilled. Some of the fractions can be used as fuels. Biofuels are produced from</a:t>
            </a:r>
          </a:p>
          <a:p>
            <a:pPr algn="ctr"/>
            <a:r>
              <a:rPr lang="en-GB" sz="2000" b="1" dirty="0" smtClean="0">
                <a:solidFill>
                  <a:schemeClr val="bg1"/>
                </a:solidFill>
              </a:rPr>
              <a:t>plant material. There are advantages and disadvantages to their use as fuels. Fuels can come from renewable or non-renewable resources.</a:t>
            </a:r>
          </a:p>
          <a:p>
            <a:pPr algn="ctr"/>
            <a:endParaRPr lang="en-GB" sz="2000" b="1" dirty="0">
              <a:solidFill>
                <a:schemeClr val="bg1"/>
              </a:solidFill>
            </a:endParaRPr>
          </a:p>
          <a:p>
            <a:pPr marL="342900" indent="-342900">
              <a:buFont typeface="Arial" panose="020B0604020202020204" pitchFamily="34" charset="0"/>
              <a:buChar char="•"/>
            </a:pPr>
            <a:r>
              <a:rPr lang="en-GB" sz="2400" b="1" dirty="0" smtClean="0">
                <a:solidFill>
                  <a:schemeClr val="tx1"/>
                </a:solidFill>
              </a:rPr>
              <a:t>C1.4.1 Crude oil – </a:t>
            </a:r>
            <a:r>
              <a:rPr lang="en-GB" sz="2400" dirty="0" smtClean="0">
                <a:solidFill>
                  <a:schemeClr val="tx1"/>
                </a:solidFill>
              </a:rPr>
              <a:t>no Higher Tier content. </a:t>
            </a:r>
          </a:p>
          <a:p>
            <a:pPr marL="285750" indent="-285750">
              <a:buFont typeface="Arial" panose="020B0604020202020204" pitchFamily="34" charset="0"/>
              <a:buChar char="•"/>
            </a:pPr>
            <a:endParaRPr lang="en-GB" sz="2400" b="1" dirty="0" smtClean="0">
              <a:solidFill>
                <a:schemeClr val="tx1"/>
              </a:solidFill>
            </a:endParaRPr>
          </a:p>
          <a:p>
            <a:pPr marL="285750" indent="-285750">
              <a:buFont typeface="Arial" panose="020B0604020202020204" pitchFamily="34" charset="0"/>
              <a:buChar char="•"/>
            </a:pPr>
            <a:r>
              <a:rPr lang="en-GB" sz="2400" b="1" dirty="0" smtClean="0">
                <a:solidFill>
                  <a:schemeClr val="tx1"/>
                </a:solidFill>
              </a:rPr>
              <a:t>C1.4.2  Hydrocarbons – </a:t>
            </a:r>
            <a:r>
              <a:rPr lang="en-GB" sz="2400" dirty="0" smtClean="0">
                <a:solidFill>
                  <a:schemeClr val="tx1"/>
                </a:solidFill>
              </a:rPr>
              <a:t>no Higher Tier content. </a:t>
            </a:r>
            <a:endParaRPr lang="en-GB" sz="2400" b="1" dirty="0" smtClean="0">
              <a:solidFill>
                <a:schemeClr val="tx1"/>
              </a:solidFill>
            </a:endParaRPr>
          </a:p>
          <a:p>
            <a:pPr marL="285750" indent="-285750">
              <a:buFont typeface="Arial" panose="020B0604020202020204" pitchFamily="34" charset="0"/>
              <a:buChar char="•"/>
            </a:pPr>
            <a:endParaRPr lang="en-GB" sz="2400" b="1" dirty="0">
              <a:solidFill>
                <a:schemeClr val="tx1"/>
              </a:solidFill>
            </a:endParaRPr>
          </a:p>
          <a:p>
            <a:pPr marL="285750" indent="-285750">
              <a:buFont typeface="Arial" panose="020B0604020202020204" pitchFamily="34" charset="0"/>
              <a:buChar char="•"/>
            </a:pPr>
            <a:r>
              <a:rPr lang="en-GB" sz="2400" b="1" dirty="0" smtClean="0">
                <a:solidFill>
                  <a:schemeClr val="tx1"/>
                </a:solidFill>
              </a:rPr>
              <a:t>C1.4.3 Hydrocarbon fuels </a:t>
            </a:r>
            <a:r>
              <a:rPr lang="en-GB" sz="2400" dirty="0" smtClean="0">
                <a:solidFill>
                  <a:schemeClr val="tx1"/>
                </a:solidFill>
              </a:rPr>
              <a:t>– no Higher Tier content. </a:t>
            </a:r>
          </a:p>
          <a:p>
            <a:pPr marL="285750" indent="-285750">
              <a:buFont typeface="Arial" panose="020B0604020202020204" pitchFamily="34" charset="0"/>
              <a:buChar char="•"/>
            </a:pPr>
            <a:endParaRPr lang="en-GB" b="1" dirty="0">
              <a:solidFill>
                <a:schemeClr val="tx1"/>
              </a:solidFill>
            </a:endParaRPr>
          </a:p>
          <a:p>
            <a:pPr marL="285750" indent="-285750">
              <a:buFont typeface="Arial" panose="020B0604020202020204" pitchFamily="34" charset="0"/>
              <a:buChar char="•"/>
            </a:pPr>
            <a:endParaRPr lang="en-GB" b="1" dirty="0" smtClean="0">
              <a:solidFill>
                <a:schemeClr val="tx1"/>
              </a:solidFill>
            </a:endParaRPr>
          </a:p>
          <a:p>
            <a:endParaRPr lang="en-GB" b="1" dirty="0">
              <a:solidFill>
                <a:schemeClr val="tx1"/>
              </a:solidFill>
            </a:endParaRPr>
          </a:p>
        </p:txBody>
      </p:sp>
      <p:sp>
        <p:nvSpPr>
          <p:cNvPr id="8" name="Footer Placeholder 4"/>
          <p:cNvSpPr>
            <a:spLocks noGrp="1"/>
          </p:cNvSpPr>
          <p:nvPr>
            <p:ph type="ftr" sz="quarter" idx="11"/>
          </p:nvPr>
        </p:nvSpPr>
        <p:spPr>
          <a:xfrm>
            <a:off x="1900064" y="6356350"/>
            <a:ext cx="5264224" cy="365125"/>
          </a:xfrm>
        </p:spPr>
        <p:style>
          <a:lnRef idx="1">
            <a:schemeClr val="accent2"/>
          </a:lnRef>
          <a:fillRef idx="2">
            <a:schemeClr val="accent2"/>
          </a:fillRef>
          <a:effectRef idx="1">
            <a:schemeClr val="accent2"/>
          </a:effectRef>
          <a:fontRef idx="minor">
            <a:schemeClr val="dk1"/>
          </a:fontRef>
        </p:style>
        <p:txBody>
          <a:bodyPr/>
          <a:lstStyle/>
          <a:p>
            <a:r>
              <a:rPr lang="en-GB" dirty="0" smtClean="0"/>
              <a:t>PiXL AQA Unit 1 Chemistry 1: GCSE Science A for certification June 2014 onwards</a:t>
            </a:r>
          </a:p>
        </p:txBody>
      </p:sp>
    </p:spTree>
    <p:extLst>
      <p:ext uri="{BB962C8B-B14F-4D97-AF65-F5344CB8AC3E}">
        <p14:creationId xmlns:p14="http://schemas.microsoft.com/office/powerpoint/2010/main" val="319494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54675"/>
            <a:ext cx="3922549" cy="369332"/>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r>
              <a:rPr lang="en-GB" b="1" dirty="0" smtClean="0">
                <a:solidFill>
                  <a:schemeClr val="tx1"/>
                </a:solidFill>
              </a:rPr>
              <a:t>C1.4.1 Crude oil/ C1.4.2  Hydrocarbons </a:t>
            </a:r>
            <a:endParaRPr lang="en-GB" dirty="0"/>
          </a:p>
        </p:txBody>
      </p:sp>
      <p:sp>
        <p:nvSpPr>
          <p:cNvPr id="4" name="Rectangle 3"/>
          <p:cNvSpPr/>
          <p:nvPr/>
        </p:nvSpPr>
        <p:spPr>
          <a:xfrm>
            <a:off x="4007796" y="60494"/>
            <a:ext cx="5028699" cy="1400383"/>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GB" sz="1700" b="1" dirty="0" smtClean="0">
                <a:cs typeface="Arial" pitchFamily="34" charset="0"/>
              </a:rPr>
              <a:t>Crude Oil: </a:t>
            </a:r>
            <a:r>
              <a:rPr lang="en-GB" sz="1700" dirty="0" smtClean="0">
                <a:cs typeface="Arial" pitchFamily="34" charset="0"/>
              </a:rPr>
              <a:t>A </a:t>
            </a:r>
            <a:r>
              <a:rPr lang="en-GB" sz="1700" b="1" dirty="0">
                <a:cs typeface="Arial" pitchFamily="34" charset="0"/>
              </a:rPr>
              <a:t>mixture</a:t>
            </a:r>
            <a:r>
              <a:rPr lang="en-GB" sz="1700" dirty="0">
                <a:cs typeface="Arial" pitchFamily="34" charset="0"/>
              </a:rPr>
              <a:t> of lots of different </a:t>
            </a:r>
            <a:r>
              <a:rPr lang="en-GB" sz="1700" dirty="0" smtClean="0">
                <a:cs typeface="Arial" pitchFamily="34" charset="0"/>
              </a:rPr>
              <a:t>compounds. </a:t>
            </a:r>
            <a:r>
              <a:rPr lang="en-GB" sz="1700" dirty="0" smtClean="0">
                <a:cs typeface="Arial" pitchFamily="34" charset="0"/>
              </a:rPr>
              <a:t>Formed from </a:t>
            </a:r>
            <a:r>
              <a:rPr lang="en-GB" sz="1700" dirty="0">
                <a:cs typeface="Arial" pitchFamily="34" charset="0"/>
              </a:rPr>
              <a:t> </a:t>
            </a:r>
            <a:r>
              <a:rPr lang="en-GB" sz="1700" dirty="0" smtClean="0">
                <a:cs typeface="Arial" pitchFamily="34" charset="0"/>
              </a:rPr>
              <a:t>dead sea creatures over millions of years. We </a:t>
            </a:r>
            <a:r>
              <a:rPr lang="en-GB" sz="1700" dirty="0">
                <a:cs typeface="Arial" pitchFamily="34" charset="0"/>
              </a:rPr>
              <a:t>separate it into substances with similar </a:t>
            </a:r>
            <a:r>
              <a:rPr lang="en-GB" sz="1700" b="1" dirty="0">
                <a:cs typeface="Arial" pitchFamily="34" charset="0"/>
              </a:rPr>
              <a:t>boiling </a:t>
            </a:r>
            <a:r>
              <a:rPr lang="en-GB" sz="1700" b="1" dirty="0" smtClean="0">
                <a:cs typeface="Arial" pitchFamily="34" charset="0"/>
              </a:rPr>
              <a:t>points</a:t>
            </a:r>
            <a:r>
              <a:rPr lang="en-GB" sz="1700" dirty="0" smtClean="0">
                <a:cs typeface="Arial" pitchFamily="34" charset="0"/>
              </a:rPr>
              <a:t>. These </a:t>
            </a:r>
            <a:r>
              <a:rPr lang="en-GB" sz="1700" dirty="0">
                <a:cs typeface="Arial" pitchFamily="34" charset="0"/>
              </a:rPr>
              <a:t>are called </a:t>
            </a:r>
            <a:r>
              <a:rPr lang="en-GB" sz="1700" b="1" dirty="0" smtClean="0">
                <a:cs typeface="Arial" pitchFamily="34" charset="0"/>
              </a:rPr>
              <a:t>fractions</a:t>
            </a:r>
            <a:r>
              <a:rPr lang="en-GB" sz="1700" dirty="0" smtClean="0">
                <a:cs typeface="Arial" pitchFamily="34" charset="0"/>
              </a:rPr>
              <a:t>. This </a:t>
            </a:r>
            <a:r>
              <a:rPr lang="en-GB" sz="1700" dirty="0">
                <a:cs typeface="Arial" pitchFamily="34" charset="0"/>
              </a:rPr>
              <a:t>is done in a process called </a:t>
            </a:r>
            <a:r>
              <a:rPr lang="en-GB" sz="1700" b="1" dirty="0">
                <a:cs typeface="Arial" pitchFamily="34" charset="0"/>
              </a:rPr>
              <a:t>fractional </a:t>
            </a:r>
            <a:r>
              <a:rPr lang="en-GB" sz="1700" b="1" dirty="0" smtClean="0">
                <a:cs typeface="Arial" pitchFamily="34" charset="0"/>
              </a:rPr>
              <a:t>distillation</a:t>
            </a:r>
            <a:r>
              <a:rPr lang="en-GB" sz="1700" dirty="0" smtClean="0">
                <a:cs typeface="Arial" pitchFamily="34" charset="0"/>
              </a:rPr>
              <a:t>.</a:t>
            </a:r>
            <a:endParaRPr lang="en-GB" sz="1700" dirty="0">
              <a:cs typeface="Arial" pitchFamily="34" charset="0"/>
            </a:endParaRPr>
          </a:p>
        </p:txBody>
      </p:sp>
      <p:sp>
        <p:nvSpPr>
          <p:cNvPr id="5" name="Rectangle 4"/>
          <p:cNvSpPr/>
          <p:nvPr/>
        </p:nvSpPr>
        <p:spPr>
          <a:xfrm>
            <a:off x="35495" y="568367"/>
            <a:ext cx="3922549" cy="1477328"/>
          </a:xfrm>
          <a:prstGeom prst="rect">
            <a:avLst/>
          </a:prstGeom>
          <a:noFill/>
          <a:ln w="12700">
            <a:noFill/>
          </a:ln>
        </p:spPr>
        <p:txBody>
          <a:bodyPr wrap="square">
            <a:spAutoFit/>
          </a:bodyPr>
          <a:lstStyle/>
          <a:p>
            <a:pPr algn="ctr"/>
            <a:r>
              <a:rPr lang="en-GB" b="1" dirty="0" smtClean="0">
                <a:solidFill>
                  <a:srgbClr val="C00000"/>
                </a:solidFill>
                <a:cs typeface="Arial" pitchFamily="34" charset="0"/>
              </a:rPr>
              <a:t>Nearly</a:t>
            </a:r>
            <a:r>
              <a:rPr lang="en-GB" dirty="0" smtClean="0">
                <a:solidFill>
                  <a:srgbClr val="C00000"/>
                </a:solidFill>
                <a:cs typeface="Arial" pitchFamily="34" charset="0"/>
              </a:rPr>
              <a:t> </a:t>
            </a:r>
            <a:r>
              <a:rPr lang="en-GB" dirty="0">
                <a:solidFill>
                  <a:srgbClr val="C00000"/>
                </a:solidFill>
                <a:cs typeface="Arial" pitchFamily="34" charset="0"/>
              </a:rPr>
              <a:t>all </a:t>
            </a:r>
            <a:r>
              <a:rPr lang="en-GB" dirty="0" smtClean="0">
                <a:solidFill>
                  <a:srgbClr val="C00000"/>
                </a:solidFill>
                <a:cs typeface="Arial" pitchFamily="34" charset="0"/>
              </a:rPr>
              <a:t>the </a:t>
            </a:r>
            <a:r>
              <a:rPr lang="en-GB" b="1" dirty="0" smtClean="0">
                <a:solidFill>
                  <a:srgbClr val="C00000"/>
                </a:solidFill>
                <a:cs typeface="Arial" pitchFamily="34" charset="0"/>
              </a:rPr>
              <a:t>compounds</a:t>
            </a:r>
            <a:r>
              <a:rPr lang="en-GB" dirty="0" smtClean="0">
                <a:solidFill>
                  <a:srgbClr val="C00000"/>
                </a:solidFill>
                <a:cs typeface="Arial" pitchFamily="34" charset="0"/>
              </a:rPr>
              <a:t> </a:t>
            </a:r>
            <a:r>
              <a:rPr lang="en-GB" dirty="0">
                <a:solidFill>
                  <a:srgbClr val="C00000"/>
                </a:solidFill>
                <a:cs typeface="Arial" pitchFamily="34" charset="0"/>
              </a:rPr>
              <a:t>in </a:t>
            </a:r>
            <a:r>
              <a:rPr lang="en-GB" b="1" dirty="0">
                <a:solidFill>
                  <a:srgbClr val="C00000"/>
                </a:solidFill>
                <a:cs typeface="Arial" pitchFamily="34" charset="0"/>
              </a:rPr>
              <a:t>crude </a:t>
            </a:r>
            <a:r>
              <a:rPr lang="en-GB" dirty="0">
                <a:solidFill>
                  <a:srgbClr val="C00000"/>
                </a:solidFill>
                <a:cs typeface="Arial" pitchFamily="34" charset="0"/>
              </a:rPr>
              <a:t>oil are </a:t>
            </a:r>
            <a:r>
              <a:rPr lang="en-GB" b="1" dirty="0" smtClean="0">
                <a:solidFill>
                  <a:srgbClr val="C00000"/>
                </a:solidFill>
                <a:cs typeface="Arial" pitchFamily="34" charset="0"/>
              </a:rPr>
              <a:t>hydrocarbons</a:t>
            </a:r>
            <a:r>
              <a:rPr lang="en-GB" dirty="0" smtClean="0">
                <a:solidFill>
                  <a:srgbClr val="C00000"/>
                </a:solidFill>
                <a:cs typeface="Arial" pitchFamily="34" charset="0"/>
              </a:rPr>
              <a:t> (hydrogen and carbon only). Most of these are </a:t>
            </a:r>
            <a:r>
              <a:rPr lang="en-GB" b="1" dirty="0" smtClean="0">
                <a:solidFill>
                  <a:srgbClr val="C00000"/>
                </a:solidFill>
                <a:cs typeface="Arial" pitchFamily="34" charset="0"/>
              </a:rPr>
              <a:t>ALKANES</a:t>
            </a:r>
            <a:r>
              <a:rPr lang="en-GB" dirty="0" smtClean="0">
                <a:solidFill>
                  <a:srgbClr val="C00000"/>
                </a:solidFill>
                <a:cs typeface="Arial" pitchFamily="34" charset="0"/>
              </a:rPr>
              <a:t>. Alkanes have all </a:t>
            </a:r>
            <a:r>
              <a:rPr lang="en-GB" b="1" dirty="0" smtClean="0">
                <a:solidFill>
                  <a:srgbClr val="C00000"/>
                </a:solidFill>
                <a:cs typeface="Arial" pitchFamily="34" charset="0"/>
              </a:rPr>
              <a:t>single</a:t>
            </a:r>
            <a:r>
              <a:rPr lang="en-GB" dirty="0" smtClean="0">
                <a:solidFill>
                  <a:srgbClr val="C00000"/>
                </a:solidFill>
                <a:cs typeface="Arial" pitchFamily="34" charset="0"/>
              </a:rPr>
              <a:t> bonds and the general formula </a:t>
            </a:r>
            <a:r>
              <a:rPr lang="en-GB" dirty="0" smtClean="0">
                <a:solidFill>
                  <a:srgbClr val="C00000"/>
                </a:solidFill>
                <a:cs typeface="Arial" pitchFamily="34" charset="0"/>
              </a:rPr>
              <a:t> </a:t>
            </a:r>
            <a:r>
              <a:rPr lang="en-GB" b="1" dirty="0" smtClean="0">
                <a:solidFill>
                  <a:srgbClr val="C00000"/>
                </a:solidFill>
              </a:rPr>
              <a:t>C</a:t>
            </a:r>
            <a:r>
              <a:rPr lang="en-GB" b="1" baseline="-25000" dirty="0" smtClean="0">
                <a:solidFill>
                  <a:srgbClr val="C00000"/>
                </a:solidFill>
              </a:rPr>
              <a:t>n</a:t>
            </a:r>
            <a:r>
              <a:rPr lang="en-GB" b="1" dirty="0" smtClean="0">
                <a:solidFill>
                  <a:srgbClr val="C00000"/>
                </a:solidFill>
              </a:rPr>
              <a:t>H</a:t>
            </a:r>
            <a:r>
              <a:rPr lang="en-GB" b="1" baseline="-25000" dirty="0" smtClean="0">
                <a:solidFill>
                  <a:srgbClr val="C00000"/>
                </a:solidFill>
              </a:rPr>
              <a:t>2n+2</a:t>
            </a:r>
            <a:r>
              <a:rPr lang="en-GB" b="1" baseline="-25000" dirty="0" smtClean="0">
                <a:solidFill>
                  <a:srgbClr val="C00000"/>
                </a:solidFill>
              </a:rPr>
              <a:t>.</a:t>
            </a:r>
            <a:endParaRPr lang="en-GB" b="1" dirty="0">
              <a:solidFill>
                <a:srgbClr val="C00000"/>
              </a:solidFill>
              <a:cs typeface="Arial" pitchFamily="34" charset="0"/>
            </a:endParaRPr>
          </a:p>
        </p:txBody>
      </p:sp>
      <p:sp>
        <p:nvSpPr>
          <p:cNvPr id="20" name="Rounded Rectangle 19"/>
          <p:cNvSpPr/>
          <p:nvPr/>
        </p:nvSpPr>
        <p:spPr>
          <a:xfrm>
            <a:off x="5805736" y="2308763"/>
            <a:ext cx="621669" cy="2244047"/>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21" name="Rectangle 20"/>
          <p:cNvSpPr/>
          <p:nvPr/>
        </p:nvSpPr>
        <p:spPr>
          <a:xfrm>
            <a:off x="6424151" y="1927683"/>
            <a:ext cx="2930725" cy="2841804"/>
          </a:xfrm>
          <a:prstGeom prst="rect">
            <a:avLst/>
          </a:prstGeom>
          <a:noFill/>
          <a:ln w="12700">
            <a:noFill/>
          </a:ln>
        </p:spPr>
        <p:txBody>
          <a:bodyPr wrap="square">
            <a:spAutoFit/>
          </a:bodyPr>
          <a:lstStyle/>
          <a:p>
            <a:pPr>
              <a:lnSpc>
                <a:spcPct val="150000"/>
              </a:lnSpc>
              <a:spcAft>
                <a:spcPts val="400"/>
              </a:spcAft>
            </a:pPr>
            <a:r>
              <a:rPr lang="en-GB" b="1" dirty="0" smtClean="0">
                <a:solidFill>
                  <a:srgbClr val="C00000"/>
                </a:solidFill>
                <a:cs typeface="Arial" pitchFamily="34" charset="0"/>
                <a:sym typeface="Wingdings" pitchFamily="2" charset="2"/>
              </a:rPr>
              <a:t> </a:t>
            </a:r>
            <a:r>
              <a:rPr lang="en-GB" b="1" dirty="0" smtClean="0">
                <a:solidFill>
                  <a:srgbClr val="C00000"/>
                </a:solidFill>
                <a:cs typeface="Arial" pitchFamily="34" charset="0"/>
              </a:rPr>
              <a:t>Refinery Gas</a:t>
            </a:r>
            <a:r>
              <a:rPr lang="en-GB" b="1" dirty="0">
                <a:solidFill>
                  <a:srgbClr val="C00000"/>
                </a:solidFill>
                <a:cs typeface="Arial" pitchFamily="34" charset="0"/>
              </a:rPr>
              <a:t> </a:t>
            </a:r>
            <a:r>
              <a:rPr lang="en-GB" dirty="0" smtClean="0">
                <a:solidFill>
                  <a:srgbClr val="C00000"/>
                </a:solidFill>
                <a:cs typeface="Arial" pitchFamily="34" charset="0"/>
              </a:rPr>
              <a:t>(fuel)</a:t>
            </a:r>
          </a:p>
          <a:p>
            <a:pPr>
              <a:lnSpc>
                <a:spcPct val="150000"/>
              </a:lnSpc>
              <a:spcAft>
                <a:spcPts val="400"/>
              </a:spcAft>
            </a:pPr>
            <a:r>
              <a:rPr lang="en-GB" b="1" dirty="0" smtClean="0">
                <a:solidFill>
                  <a:srgbClr val="C00000"/>
                </a:solidFill>
                <a:cs typeface="Arial" pitchFamily="34" charset="0"/>
                <a:sym typeface="Wingdings" pitchFamily="2" charset="2"/>
              </a:rPr>
              <a:t> </a:t>
            </a:r>
            <a:r>
              <a:rPr lang="en-GB" b="1" dirty="0" smtClean="0">
                <a:solidFill>
                  <a:srgbClr val="C00000"/>
                </a:solidFill>
                <a:cs typeface="Arial" pitchFamily="34" charset="0"/>
              </a:rPr>
              <a:t>Petrol</a:t>
            </a:r>
            <a:r>
              <a:rPr lang="en-GB" dirty="0" smtClean="0">
                <a:solidFill>
                  <a:srgbClr val="C00000"/>
                </a:solidFill>
                <a:cs typeface="Arial" pitchFamily="34" charset="0"/>
              </a:rPr>
              <a:t> (cars)</a:t>
            </a:r>
          </a:p>
          <a:p>
            <a:pPr>
              <a:lnSpc>
                <a:spcPct val="150000"/>
              </a:lnSpc>
              <a:spcAft>
                <a:spcPts val="400"/>
              </a:spcAft>
            </a:pPr>
            <a:r>
              <a:rPr lang="en-GB" b="1" dirty="0">
                <a:solidFill>
                  <a:srgbClr val="C00000"/>
                </a:solidFill>
                <a:cs typeface="Arial" pitchFamily="34" charset="0"/>
                <a:sym typeface="Wingdings" pitchFamily="2" charset="2"/>
              </a:rPr>
              <a:t> </a:t>
            </a:r>
            <a:r>
              <a:rPr lang="en-GB" b="1" dirty="0" smtClean="0">
                <a:solidFill>
                  <a:srgbClr val="C00000"/>
                </a:solidFill>
                <a:cs typeface="Arial" pitchFamily="34" charset="0"/>
              </a:rPr>
              <a:t>Naphtha</a:t>
            </a:r>
            <a:r>
              <a:rPr lang="en-GB" dirty="0" smtClean="0">
                <a:solidFill>
                  <a:srgbClr val="C00000"/>
                </a:solidFill>
                <a:cs typeface="Arial" pitchFamily="34" charset="0"/>
              </a:rPr>
              <a:t> (industry)</a:t>
            </a:r>
          </a:p>
          <a:p>
            <a:pPr>
              <a:lnSpc>
                <a:spcPct val="150000"/>
              </a:lnSpc>
              <a:spcAft>
                <a:spcPts val="400"/>
              </a:spcAft>
            </a:pPr>
            <a:r>
              <a:rPr lang="en-GB" b="1" dirty="0">
                <a:solidFill>
                  <a:srgbClr val="C00000"/>
                </a:solidFill>
                <a:cs typeface="Arial" pitchFamily="34" charset="0"/>
                <a:sym typeface="Wingdings" pitchFamily="2" charset="2"/>
              </a:rPr>
              <a:t> </a:t>
            </a:r>
            <a:r>
              <a:rPr lang="en-GB" b="1" dirty="0" smtClean="0">
                <a:solidFill>
                  <a:srgbClr val="C00000"/>
                </a:solidFill>
                <a:cs typeface="Arial" pitchFamily="34" charset="0"/>
              </a:rPr>
              <a:t>Kerosene</a:t>
            </a:r>
            <a:r>
              <a:rPr lang="en-GB" dirty="0" smtClean="0">
                <a:solidFill>
                  <a:srgbClr val="C00000"/>
                </a:solidFill>
                <a:cs typeface="Arial" pitchFamily="34" charset="0"/>
              </a:rPr>
              <a:t> (jet fuel)</a:t>
            </a:r>
          </a:p>
          <a:p>
            <a:pPr>
              <a:lnSpc>
                <a:spcPct val="150000"/>
              </a:lnSpc>
              <a:spcAft>
                <a:spcPts val="400"/>
              </a:spcAft>
            </a:pPr>
            <a:r>
              <a:rPr lang="en-GB" b="1" dirty="0">
                <a:solidFill>
                  <a:srgbClr val="C00000"/>
                </a:solidFill>
                <a:cs typeface="Arial" pitchFamily="34" charset="0"/>
                <a:sym typeface="Wingdings" pitchFamily="2" charset="2"/>
              </a:rPr>
              <a:t> </a:t>
            </a:r>
            <a:r>
              <a:rPr lang="en-GB" b="1" dirty="0" smtClean="0">
                <a:solidFill>
                  <a:srgbClr val="C00000"/>
                </a:solidFill>
                <a:cs typeface="Arial" pitchFamily="34" charset="0"/>
              </a:rPr>
              <a:t>Diesel</a:t>
            </a:r>
            <a:r>
              <a:rPr lang="en-GB" dirty="0" smtClean="0">
                <a:solidFill>
                  <a:srgbClr val="C00000"/>
                </a:solidFill>
                <a:cs typeface="Arial" pitchFamily="34" charset="0"/>
              </a:rPr>
              <a:t> (engines)</a:t>
            </a:r>
          </a:p>
          <a:p>
            <a:pPr>
              <a:lnSpc>
                <a:spcPct val="150000"/>
              </a:lnSpc>
              <a:spcAft>
                <a:spcPts val="400"/>
              </a:spcAft>
            </a:pPr>
            <a:r>
              <a:rPr lang="en-GB" b="1" dirty="0">
                <a:solidFill>
                  <a:srgbClr val="C00000"/>
                </a:solidFill>
                <a:cs typeface="Arial" pitchFamily="34" charset="0"/>
                <a:sym typeface="Wingdings" pitchFamily="2" charset="2"/>
              </a:rPr>
              <a:t> </a:t>
            </a:r>
            <a:r>
              <a:rPr lang="en-GB" b="1" dirty="0" smtClean="0">
                <a:solidFill>
                  <a:srgbClr val="C00000"/>
                </a:solidFill>
                <a:cs typeface="Arial" pitchFamily="34" charset="0"/>
              </a:rPr>
              <a:t>Residue</a:t>
            </a:r>
            <a:r>
              <a:rPr lang="en-GB" dirty="0" smtClean="0">
                <a:solidFill>
                  <a:srgbClr val="C00000"/>
                </a:solidFill>
                <a:cs typeface="Arial" pitchFamily="34" charset="0"/>
              </a:rPr>
              <a:t> (road surface)</a:t>
            </a:r>
          </a:p>
        </p:txBody>
      </p:sp>
      <p:sp>
        <p:nvSpPr>
          <p:cNvPr id="22" name="Rectangle 21"/>
          <p:cNvSpPr/>
          <p:nvPr/>
        </p:nvSpPr>
        <p:spPr>
          <a:xfrm>
            <a:off x="3707903" y="1979553"/>
            <a:ext cx="5383798" cy="339366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23" name="Half Frame 22"/>
          <p:cNvSpPr/>
          <p:nvPr/>
        </p:nvSpPr>
        <p:spPr>
          <a:xfrm flipV="1">
            <a:off x="6113619" y="4455275"/>
            <a:ext cx="355239" cy="292669"/>
          </a:xfrm>
          <a:prstGeom prst="halfFram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rgbClr val="C00000"/>
              </a:solidFill>
            </a:endParaRPr>
          </a:p>
        </p:txBody>
      </p:sp>
      <p:sp>
        <p:nvSpPr>
          <p:cNvPr id="24" name="Half Frame 23"/>
          <p:cNvSpPr/>
          <p:nvPr/>
        </p:nvSpPr>
        <p:spPr>
          <a:xfrm>
            <a:off x="6113619" y="2150277"/>
            <a:ext cx="355239" cy="292669"/>
          </a:xfrm>
          <a:prstGeom prst="halfFram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rgbClr val="C00000"/>
              </a:solidFill>
            </a:endParaRPr>
          </a:p>
        </p:txBody>
      </p:sp>
      <p:grpSp>
        <p:nvGrpSpPr>
          <p:cNvPr id="25" name="Group 12"/>
          <p:cNvGrpSpPr>
            <a:grpSpLocks/>
          </p:cNvGrpSpPr>
          <p:nvPr/>
        </p:nvGrpSpPr>
        <p:grpSpPr bwMode="auto">
          <a:xfrm>
            <a:off x="4239850" y="2016061"/>
            <a:ext cx="1117785" cy="821821"/>
            <a:chOff x="583" y="1570"/>
            <a:chExt cx="1006" cy="673"/>
          </a:xfrm>
        </p:grpSpPr>
        <p:sp>
          <p:nvSpPr>
            <p:cNvPr id="26" name="Line 13"/>
            <p:cNvSpPr>
              <a:spLocks noChangeShapeType="1"/>
            </p:cNvSpPr>
            <p:nvPr/>
          </p:nvSpPr>
          <p:spPr bwMode="auto">
            <a:xfrm>
              <a:off x="1247" y="1624"/>
              <a:ext cx="1" cy="57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2800" smtClean="0">
                <a:solidFill>
                  <a:srgbClr val="FFFFFF"/>
                </a:solidFill>
              </a:endParaRPr>
            </a:p>
          </p:txBody>
        </p:sp>
        <p:sp>
          <p:nvSpPr>
            <p:cNvPr id="27" name="Line 14"/>
            <p:cNvSpPr>
              <a:spLocks noChangeShapeType="1"/>
            </p:cNvSpPr>
            <p:nvPr/>
          </p:nvSpPr>
          <p:spPr bwMode="auto">
            <a:xfrm>
              <a:off x="934" y="1714"/>
              <a:ext cx="0" cy="4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2800" smtClean="0">
                <a:solidFill>
                  <a:srgbClr val="FFFFFF"/>
                </a:solidFill>
              </a:endParaRPr>
            </a:p>
          </p:txBody>
        </p:sp>
        <p:sp>
          <p:nvSpPr>
            <p:cNvPr id="28" name="Line 15"/>
            <p:cNvSpPr>
              <a:spLocks noChangeShapeType="1"/>
            </p:cNvSpPr>
            <p:nvPr/>
          </p:nvSpPr>
          <p:spPr bwMode="auto">
            <a:xfrm>
              <a:off x="663" y="1912"/>
              <a:ext cx="846" cy="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2800" smtClean="0">
                <a:solidFill>
                  <a:srgbClr val="FFFFFF"/>
                </a:solidFill>
              </a:endParaRPr>
            </a:p>
          </p:txBody>
        </p:sp>
        <p:sp>
          <p:nvSpPr>
            <p:cNvPr id="29" name="Oval 16"/>
            <p:cNvSpPr>
              <a:spLocks noChangeArrowheads="1"/>
            </p:cNvSpPr>
            <p:nvPr/>
          </p:nvSpPr>
          <p:spPr bwMode="auto">
            <a:xfrm>
              <a:off x="815" y="1792"/>
              <a:ext cx="240" cy="240"/>
            </a:xfrm>
            <a:prstGeom prst="ellipse">
              <a:avLst/>
            </a:prstGeom>
            <a:solidFill>
              <a:schemeClr val="tx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800" smtClean="0">
                <a:solidFill>
                  <a:srgbClr val="FFFFFF"/>
                </a:solidFill>
              </a:endParaRPr>
            </a:p>
          </p:txBody>
        </p:sp>
        <p:sp>
          <p:nvSpPr>
            <p:cNvPr id="30" name="Oval 17"/>
            <p:cNvSpPr>
              <a:spLocks noChangeArrowheads="1"/>
            </p:cNvSpPr>
            <p:nvPr/>
          </p:nvSpPr>
          <p:spPr bwMode="auto">
            <a:xfrm>
              <a:off x="1127" y="1794"/>
              <a:ext cx="240" cy="240"/>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800" smtClean="0">
                <a:solidFill>
                  <a:srgbClr val="FFFFFF"/>
                </a:solidFill>
              </a:endParaRPr>
            </a:p>
          </p:txBody>
        </p:sp>
        <p:sp>
          <p:nvSpPr>
            <p:cNvPr id="31" name="Oval 18"/>
            <p:cNvSpPr>
              <a:spLocks noChangeAspect="1" noChangeArrowheads="1"/>
            </p:cNvSpPr>
            <p:nvPr/>
          </p:nvSpPr>
          <p:spPr bwMode="auto">
            <a:xfrm>
              <a:off x="1168" y="2083"/>
              <a:ext cx="160" cy="160"/>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800" smtClean="0">
                <a:solidFill>
                  <a:srgbClr val="FFFFFF"/>
                </a:solidFill>
              </a:endParaRPr>
            </a:p>
          </p:txBody>
        </p:sp>
        <p:sp>
          <p:nvSpPr>
            <p:cNvPr id="32" name="Oval 19"/>
            <p:cNvSpPr>
              <a:spLocks noChangeAspect="1" noChangeArrowheads="1"/>
            </p:cNvSpPr>
            <p:nvPr/>
          </p:nvSpPr>
          <p:spPr bwMode="auto">
            <a:xfrm>
              <a:off x="583" y="1834"/>
              <a:ext cx="160" cy="160"/>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800" smtClean="0">
                <a:solidFill>
                  <a:srgbClr val="FFFFFF"/>
                </a:solidFill>
              </a:endParaRPr>
            </a:p>
          </p:txBody>
        </p:sp>
        <p:sp>
          <p:nvSpPr>
            <p:cNvPr id="33" name="Oval 20"/>
            <p:cNvSpPr>
              <a:spLocks noChangeAspect="1" noChangeArrowheads="1"/>
            </p:cNvSpPr>
            <p:nvPr/>
          </p:nvSpPr>
          <p:spPr bwMode="auto">
            <a:xfrm>
              <a:off x="854" y="2083"/>
              <a:ext cx="160" cy="160"/>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800" smtClean="0">
                <a:solidFill>
                  <a:srgbClr val="FFFFFF"/>
                </a:solidFill>
              </a:endParaRPr>
            </a:p>
          </p:txBody>
        </p:sp>
        <p:sp>
          <p:nvSpPr>
            <p:cNvPr id="34" name="Oval 21"/>
            <p:cNvSpPr>
              <a:spLocks noChangeAspect="1" noChangeArrowheads="1"/>
            </p:cNvSpPr>
            <p:nvPr/>
          </p:nvSpPr>
          <p:spPr bwMode="auto">
            <a:xfrm>
              <a:off x="1168" y="1570"/>
              <a:ext cx="160" cy="160"/>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800" smtClean="0">
                <a:solidFill>
                  <a:srgbClr val="FFFFFF"/>
                </a:solidFill>
              </a:endParaRPr>
            </a:p>
          </p:txBody>
        </p:sp>
        <p:sp>
          <p:nvSpPr>
            <p:cNvPr id="35" name="Oval 22"/>
            <p:cNvSpPr>
              <a:spLocks noChangeAspect="1" noChangeArrowheads="1"/>
            </p:cNvSpPr>
            <p:nvPr/>
          </p:nvSpPr>
          <p:spPr bwMode="auto">
            <a:xfrm>
              <a:off x="1429" y="1832"/>
              <a:ext cx="160" cy="160"/>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800" smtClean="0">
                <a:solidFill>
                  <a:srgbClr val="FFFFFF"/>
                </a:solidFill>
              </a:endParaRPr>
            </a:p>
          </p:txBody>
        </p:sp>
        <p:sp>
          <p:nvSpPr>
            <p:cNvPr id="36" name="Oval 23"/>
            <p:cNvSpPr>
              <a:spLocks noChangeAspect="1" noChangeArrowheads="1"/>
            </p:cNvSpPr>
            <p:nvPr/>
          </p:nvSpPr>
          <p:spPr bwMode="auto">
            <a:xfrm>
              <a:off x="855" y="1570"/>
              <a:ext cx="160" cy="160"/>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800" smtClean="0">
                <a:solidFill>
                  <a:srgbClr val="FFFFFF"/>
                </a:solidFill>
              </a:endParaRPr>
            </a:p>
          </p:txBody>
        </p:sp>
      </p:grpSp>
      <p:grpSp>
        <p:nvGrpSpPr>
          <p:cNvPr id="37" name="Group 36"/>
          <p:cNvGrpSpPr/>
          <p:nvPr/>
        </p:nvGrpSpPr>
        <p:grpSpPr>
          <a:xfrm>
            <a:off x="3930401" y="4157469"/>
            <a:ext cx="1827791" cy="824264"/>
            <a:chOff x="138191" y="4373796"/>
            <a:chExt cx="1481993" cy="608335"/>
          </a:xfrm>
        </p:grpSpPr>
        <p:sp>
          <p:nvSpPr>
            <p:cNvPr id="38" name="Line 13"/>
            <p:cNvSpPr>
              <a:spLocks noChangeShapeType="1"/>
            </p:cNvSpPr>
            <p:nvPr/>
          </p:nvSpPr>
          <p:spPr bwMode="auto">
            <a:xfrm>
              <a:off x="1298853" y="4425167"/>
              <a:ext cx="901" cy="5191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2800" smtClean="0">
                <a:solidFill>
                  <a:srgbClr val="FFFFFF"/>
                </a:solidFill>
              </a:endParaRPr>
            </a:p>
          </p:txBody>
        </p:sp>
        <p:grpSp>
          <p:nvGrpSpPr>
            <p:cNvPr id="39" name="Group 38"/>
            <p:cNvGrpSpPr/>
            <p:nvPr/>
          </p:nvGrpSpPr>
          <p:grpSpPr>
            <a:xfrm>
              <a:off x="138191" y="4373796"/>
              <a:ext cx="1481993" cy="608335"/>
              <a:chOff x="347810" y="4546383"/>
              <a:chExt cx="1481993" cy="608335"/>
            </a:xfrm>
          </p:grpSpPr>
          <p:grpSp>
            <p:nvGrpSpPr>
              <p:cNvPr id="40" name="Group 39"/>
              <p:cNvGrpSpPr/>
              <p:nvPr/>
            </p:nvGrpSpPr>
            <p:grpSpPr>
              <a:xfrm>
                <a:off x="347810" y="4546383"/>
                <a:ext cx="1481993" cy="608335"/>
                <a:chOff x="207169" y="4508097"/>
                <a:chExt cx="1481993" cy="608335"/>
              </a:xfrm>
            </p:grpSpPr>
            <p:grpSp>
              <p:nvGrpSpPr>
                <p:cNvPr id="44" name="Group 12"/>
                <p:cNvGrpSpPr>
                  <a:grpSpLocks/>
                </p:cNvGrpSpPr>
                <p:nvPr/>
              </p:nvGrpSpPr>
              <p:grpSpPr bwMode="auto">
                <a:xfrm>
                  <a:off x="207169" y="4509900"/>
                  <a:ext cx="1481993" cy="606532"/>
                  <a:chOff x="583" y="1570"/>
                  <a:chExt cx="1645" cy="673"/>
                </a:xfrm>
              </p:grpSpPr>
              <p:sp>
                <p:nvSpPr>
                  <p:cNvPr id="49" name="Line 13"/>
                  <p:cNvSpPr>
                    <a:spLocks noChangeShapeType="1"/>
                  </p:cNvSpPr>
                  <p:nvPr/>
                </p:nvSpPr>
                <p:spPr bwMode="auto">
                  <a:xfrm>
                    <a:off x="1247" y="1624"/>
                    <a:ext cx="1" cy="57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2800" smtClean="0">
                      <a:solidFill>
                        <a:srgbClr val="FFFFFF"/>
                      </a:solidFill>
                    </a:endParaRPr>
                  </a:p>
                </p:txBody>
              </p:sp>
              <p:sp>
                <p:nvSpPr>
                  <p:cNvPr id="50" name="Line 14"/>
                  <p:cNvSpPr>
                    <a:spLocks noChangeShapeType="1"/>
                  </p:cNvSpPr>
                  <p:nvPr/>
                </p:nvSpPr>
                <p:spPr bwMode="auto">
                  <a:xfrm>
                    <a:off x="934" y="1714"/>
                    <a:ext cx="0" cy="4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2800" smtClean="0">
                      <a:solidFill>
                        <a:srgbClr val="FFFFFF"/>
                      </a:solidFill>
                    </a:endParaRPr>
                  </a:p>
                </p:txBody>
              </p:sp>
              <p:sp>
                <p:nvSpPr>
                  <p:cNvPr id="51" name="Line 15"/>
                  <p:cNvSpPr>
                    <a:spLocks noChangeShapeType="1"/>
                  </p:cNvSpPr>
                  <p:nvPr/>
                </p:nvSpPr>
                <p:spPr bwMode="auto">
                  <a:xfrm flipV="1">
                    <a:off x="663" y="1912"/>
                    <a:ext cx="14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2800" smtClean="0">
                      <a:solidFill>
                        <a:srgbClr val="FFFFFF"/>
                      </a:solidFill>
                    </a:endParaRPr>
                  </a:p>
                </p:txBody>
              </p:sp>
              <p:sp>
                <p:nvSpPr>
                  <p:cNvPr id="52" name="Oval 16"/>
                  <p:cNvSpPr>
                    <a:spLocks noChangeArrowheads="1"/>
                  </p:cNvSpPr>
                  <p:nvPr/>
                </p:nvSpPr>
                <p:spPr bwMode="auto">
                  <a:xfrm>
                    <a:off x="815" y="1792"/>
                    <a:ext cx="240" cy="240"/>
                  </a:xfrm>
                  <a:prstGeom prst="ellipse">
                    <a:avLst/>
                  </a:prstGeom>
                  <a:solidFill>
                    <a:schemeClr val="tx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800" smtClean="0">
                      <a:solidFill>
                        <a:srgbClr val="FFFFFF"/>
                      </a:solidFill>
                    </a:endParaRPr>
                  </a:p>
                </p:txBody>
              </p:sp>
              <p:sp>
                <p:nvSpPr>
                  <p:cNvPr id="53" name="Oval 17"/>
                  <p:cNvSpPr>
                    <a:spLocks noChangeArrowheads="1"/>
                  </p:cNvSpPr>
                  <p:nvPr/>
                </p:nvSpPr>
                <p:spPr bwMode="auto">
                  <a:xfrm>
                    <a:off x="1127" y="1794"/>
                    <a:ext cx="240" cy="240"/>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800" smtClean="0">
                      <a:solidFill>
                        <a:srgbClr val="FFFFFF"/>
                      </a:solidFill>
                    </a:endParaRPr>
                  </a:p>
                </p:txBody>
              </p:sp>
              <p:sp>
                <p:nvSpPr>
                  <p:cNvPr id="54" name="Oval 18"/>
                  <p:cNvSpPr>
                    <a:spLocks noChangeAspect="1" noChangeArrowheads="1"/>
                  </p:cNvSpPr>
                  <p:nvPr/>
                </p:nvSpPr>
                <p:spPr bwMode="auto">
                  <a:xfrm>
                    <a:off x="1168" y="2083"/>
                    <a:ext cx="160" cy="160"/>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800" smtClean="0">
                      <a:solidFill>
                        <a:srgbClr val="FFFFFF"/>
                      </a:solidFill>
                    </a:endParaRPr>
                  </a:p>
                </p:txBody>
              </p:sp>
              <p:sp>
                <p:nvSpPr>
                  <p:cNvPr id="55" name="Oval 19"/>
                  <p:cNvSpPr>
                    <a:spLocks noChangeAspect="1" noChangeArrowheads="1"/>
                  </p:cNvSpPr>
                  <p:nvPr/>
                </p:nvSpPr>
                <p:spPr bwMode="auto">
                  <a:xfrm>
                    <a:off x="583" y="1834"/>
                    <a:ext cx="160" cy="160"/>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800" smtClean="0">
                      <a:solidFill>
                        <a:srgbClr val="FFFFFF"/>
                      </a:solidFill>
                    </a:endParaRPr>
                  </a:p>
                </p:txBody>
              </p:sp>
              <p:sp>
                <p:nvSpPr>
                  <p:cNvPr id="56" name="Oval 20"/>
                  <p:cNvSpPr>
                    <a:spLocks noChangeAspect="1" noChangeArrowheads="1"/>
                  </p:cNvSpPr>
                  <p:nvPr/>
                </p:nvSpPr>
                <p:spPr bwMode="auto">
                  <a:xfrm>
                    <a:off x="854" y="2083"/>
                    <a:ext cx="160" cy="160"/>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800" smtClean="0">
                      <a:solidFill>
                        <a:srgbClr val="FFFFFF"/>
                      </a:solidFill>
                    </a:endParaRPr>
                  </a:p>
                </p:txBody>
              </p:sp>
              <p:sp>
                <p:nvSpPr>
                  <p:cNvPr id="57" name="Oval 21"/>
                  <p:cNvSpPr>
                    <a:spLocks noChangeAspect="1" noChangeArrowheads="1"/>
                  </p:cNvSpPr>
                  <p:nvPr/>
                </p:nvSpPr>
                <p:spPr bwMode="auto">
                  <a:xfrm>
                    <a:off x="1168" y="1570"/>
                    <a:ext cx="160" cy="160"/>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800" smtClean="0">
                      <a:solidFill>
                        <a:srgbClr val="FFFFFF"/>
                      </a:solidFill>
                    </a:endParaRPr>
                  </a:p>
                </p:txBody>
              </p:sp>
              <p:sp>
                <p:nvSpPr>
                  <p:cNvPr id="58" name="Oval 22"/>
                  <p:cNvSpPr>
                    <a:spLocks noChangeAspect="1" noChangeArrowheads="1"/>
                  </p:cNvSpPr>
                  <p:nvPr/>
                </p:nvSpPr>
                <p:spPr bwMode="auto">
                  <a:xfrm>
                    <a:off x="2068" y="1822"/>
                    <a:ext cx="160" cy="160"/>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800" smtClean="0">
                      <a:solidFill>
                        <a:srgbClr val="FFFFFF"/>
                      </a:solidFill>
                    </a:endParaRPr>
                  </a:p>
                </p:txBody>
              </p:sp>
              <p:sp>
                <p:nvSpPr>
                  <p:cNvPr id="59" name="Oval 23"/>
                  <p:cNvSpPr>
                    <a:spLocks noChangeAspect="1" noChangeArrowheads="1"/>
                  </p:cNvSpPr>
                  <p:nvPr/>
                </p:nvSpPr>
                <p:spPr bwMode="auto">
                  <a:xfrm>
                    <a:off x="855" y="1570"/>
                    <a:ext cx="160" cy="160"/>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800" smtClean="0">
                      <a:solidFill>
                        <a:srgbClr val="FFFFFF"/>
                      </a:solidFill>
                    </a:endParaRPr>
                  </a:p>
                </p:txBody>
              </p:sp>
            </p:grpSp>
            <p:sp>
              <p:nvSpPr>
                <p:cNvPr id="45" name="Line 13"/>
                <p:cNvSpPr>
                  <a:spLocks noChangeShapeType="1"/>
                </p:cNvSpPr>
                <p:nvPr/>
              </p:nvSpPr>
              <p:spPr bwMode="auto">
                <a:xfrm>
                  <a:off x="1090737" y="4559468"/>
                  <a:ext cx="901" cy="5191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2800" smtClean="0">
                    <a:solidFill>
                      <a:srgbClr val="FFFFFF"/>
                    </a:solidFill>
                  </a:endParaRPr>
                </a:p>
              </p:txBody>
            </p:sp>
            <p:sp>
              <p:nvSpPr>
                <p:cNvPr id="46" name="Oval 17"/>
                <p:cNvSpPr>
                  <a:spLocks noChangeArrowheads="1"/>
                </p:cNvSpPr>
                <p:nvPr/>
              </p:nvSpPr>
              <p:spPr bwMode="auto">
                <a:xfrm>
                  <a:off x="983529" y="4701102"/>
                  <a:ext cx="216218" cy="216297"/>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800" smtClean="0">
                    <a:solidFill>
                      <a:srgbClr val="FFFFFF"/>
                    </a:solidFill>
                  </a:endParaRPr>
                </a:p>
              </p:txBody>
            </p:sp>
            <p:sp>
              <p:nvSpPr>
                <p:cNvPr id="47" name="Oval 18"/>
                <p:cNvSpPr>
                  <a:spLocks noChangeAspect="1" noChangeArrowheads="1"/>
                </p:cNvSpPr>
                <p:nvPr/>
              </p:nvSpPr>
              <p:spPr bwMode="auto">
                <a:xfrm>
                  <a:off x="1019567" y="4970431"/>
                  <a:ext cx="144145" cy="144198"/>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800" smtClean="0">
                    <a:solidFill>
                      <a:srgbClr val="FFFFFF"/>
                    </a:solidFill>
                  </a:endParaRPr>
                </a:p>
              </p:txBody>
            </p:sp>
            <p:sp>
              <p:nvSpPr>
                <p:cNvPr id="48" name="Oval 21"/>
                <p:cNvSpPr>
                  <a:spLocks noChangeAspect="1" noChangeArrowheads="1"/>
                </p:cNvSpPr>
                <p:nvPr/>
              </p:nvSpPr>
              <p:spPr bwMode="auto">
                <a:xfrm>
                  <a:off x="1019566" y="4508097"/>
                  <a:ext cx="144145" cy="144198"/>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800" smtClean="0">
                    <a:solidFill>
                      <a:srgbClr val="FFFFFF"/>
                    </a:solidFill>
                  </a:endParaRPr>
                </a:p>
              </p:txBody>
            </p:sp>
          </p:grpSp>
          <p:sp>
            <p:nvSpPr>
              <p:cNvPr id="41" name="Oval 17"/>
              <p:cNvSpPr>
                <a:spLocks noChangeArrowheads="1"/>
              </p:cNvSpPr>
              <p:nvPr/>
            </p:nvSpPr>
            <p:spPr bwMode="auto">
              <a:xfrm>
                <a:off x="1400362" y="4739388"/>
                <a:ext cx="216218" cy="216297"/>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800" smtClean="0">
                  <a:solidFill>
                    <a:srgbClr val="FFFFFF"/>
                  </a:solidFill>
                </a:endParaRPr>
              </a:p>
            </p:txBody>
          </p:sp>
          <p:sp>
            <p:nvSpPr>
              <p:cNvPr id="42" name="Oval 18"/>
              <p:cNvSpPr>
                <a:spLocks noChangeAspect="1" noChangeArrowheads="1"/>
              </p:cNvSpPr>
              <p:nvPr/>
            </p:nvSpPr>
            <p:spPr bwMode="auto">
              <a:xfrm>
                <a:off x="1436400" y="5008717"/>
                <a:ext cx="144145" cy="144198"/>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800" smtClean="0">
                  <a:solidFill>
                    <a:srgbClr val="FFFFFF"/>
                  </a:solidFill>
                </a:endParaRPr>
              </a:p>
            </p:txBody>
          </p:sp>
          <p:sp>
            <p:nvSpPr>
              <p:cNvPr id="43" name="Oval 21"/>
              <p:cNvSpPr>
                <a:spLocks noChangeAspect="1" noChangeArrowheads="1"/>
              </p:cNvSpPr>
              <p:nvPr/>
            </p:nvSpPr>
            <p:spPr bwMode="auto">
              <a:xfrm>
                <a:off x="1436399" y="4546383"/>
                <a:ext cx="144145" cy="144198"/>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800" smtClean="0">
                  <a:solidFill>
                    <a:srgbClr val="FFFFFF"/>
                  </a:solidFill>
                </a:endParaRPr>
              </a:p>
            </p:txBody>
          </p:sp>
        </p:grpSp>
      </p:grpSp>
      <p:sp>
        <p:nvSpPr>
          <p:cNvPr id="60" name="Rectangle 59"/>
          <p:cNvSpPr/>
          <p:nvPr/>
        </p:nvSpPr>
        <p:spPr>
          <a:xfrm>
            <a:off x="3851919" y="2840056"/>
            <a:ext cx="1953817" cy="1200329"/>
          </a:xfrm>
          <a:prstGeom prst="rect">
            <a:avLst/>
          </a:prstGeom>
        </p:spPr>
        <p:txBody>
          <a:bodyPr wrap="square">
            <a:spAutoFit/>
          </a:bodyPr>
          <a:lstStyle/>
          <a:p>
            <a:pPr algn="ctr"/>
            <a:r>
              <a:rPr lang="en-GB" b="1" dirty="0">
                <a:solidFill>
                  <a:srgbClr val="C00000"/>
                </a:solidFill>
              </a:rPr>
              <a:t>Fractions with low boiling points condense at the </a:t>
            </a:r>
            <a:r>
              <a:rPr lang="en-GB" b="1" dirty="0" smtClean="0">
                <a:solidFill>
                  <a:srgbClr val="C00000"/>
                </a:solidFill>
              </a:rPr>
              <a:t>top.</a:t>
            </a:r>
            <a:endParaRPr lang="en-GB" b="1" dirty="0">
              <a:solidFill>
                <a:srgbClr val="C00000"/>
              </a:solidFill>
            </a:endParaRPr>
          </a:p>
        </p:txBody>
      </p:sp>
      <p:sp>
        <p:nvSpPr>
          <p:cNvPr id="61" name="Rectangle 60"/>
          <p:cNvSpPr/>
          <p:nvPr/>
        </p:nvSpPr>
        <p:spPr>
          <a:xfrm rot="5400000">
            <a:off x="5554474" y="3147547"/>
            <a:ext cx="1100558" cy="584775"/>
          </a:xfrm>
          <a:prstGeom prst="rect">
            <a:avLst/>
          </a:prstGeom>
          <a:solidFill>
            <a:schemeClr val="bg1"/>
          </a:solidFill>
        </p:spPr>
        <p:txBody>
          <a:bodyPr wrap="none">
            <a:spAutoFit/>
          </a:bodyPr>
          <a:lstStyle/>
          <a:p>
            <a:pPr algn="ctr"/>
            <a:r>
              <a:rPr lang="en-GB" sz="1600" b="1" dirty="0" smtClean="0">
                <a:solidFill>
                  <a:srgbClr val="C00000"/>
                </a:solidFill>
              </a:rPr>
              <a:t>Fractional</a:t>
            </a:r>
          </a:p>
          <a:p>
            <a:pPr algn="ctr"/>
            <a:r>
              <a:rPr lang="en-GB" sz="1600" b="1" dirty="0" smtClean="0">
                <a:solidFill>
                  <a:srgbClr val="C00000"/>
                </a:solidFill>
              </a:rPr>
              <a:t>Distillation</a:t>
            </a:r>
            <a:endParaRPr lang="en-GB" sz="1600" b="1" dirty="0">
              <a:solidFill>
                <a:srgbClr val="C00000"/>
              </a:solidFill>
            </a:endParaRPr>
          </a:p>
        </p:txBody>
      </p:sp>
      <p:grpSp>
        <p:nvGrpSpPr>
          <p:cNvPr id="63" name="Group 50"/>
          <p:cNvGrpSpPr>
            <a:grpSpLocks/>
          </p:cNvGrpSpPr>
          <p:nvPr/>
        </p:nvGrpSpPr>
        <p:grpSpPr bwMode="auto">
          <a:xfrm>
            <a:off x="5765961" y="5141699"/>
            <a:ext cx="486537" cy="1887701"/>
            <a:chOff x="2622" y="2134"/>
            <a:chExt cx="503" cy="2441"/>
          </a:xfrm>
        </p:grpSpPr>
        <p:sp>
          <p:nvSpPr>
            <p:cNvPr id="64" name="AutoShape 48"/>
            <p:cNvSpPr>
              <a:spLocks noChangeArrowheads="1"/>
            </p:cNvSpPr>
            <p:nvPr/>
          </p:nvSpPr>
          <p:spPr bwMode="auto">
            <a:xfrm>
              <a:off x="2622" y="2134"/>
              <a:ext cx="503" cy="1939"/>
            </a:xfrm>
            <a:prstGeom prst="downArrow">
              <a:avLst>
                <a:gd name="adj1" fmla="val 50000"/>
                <a:gd name="adj2" fmla="val 111538"/>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5" name="Text Box 49"/>
            <p:cNvSpPr txBox="1">
              <a:spLocks noChangeArrowheads="1"/>
            </p:cNvSpPr>
            <p:nvPr/>
          </p:nvSpPr>
          <p:spPr bwMode="auto">
            <a:xfrm rot="5400000">
              <a:off x="1663" y="3196"/>
              <a:ext cx="2441"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1400" b="1" dirty="0">
                  <a:solidFill>
                    <a:srgbClr val="C00000"/>
                  </a:solidFill>
                </a:rPr>
                <a:t>Increasing</a:t>
              </a:r>
              <a:r>
                <a:rPr lang="en-GB" sz="1400" b="1" dirty="0"/>
                <a:t> </a:t>
              </a:r>
              <a:r>
                <a:rPr lang="en-GB" sz="1400" b="1" dirty="0">
                  <a:solidFill>
                    <a:srgbClr val="C00000"/>
                  </a:solidFill>
                </a:rPr>
                <a:t>length</a:t>
              </a:r>
            </a:p>
          </p:txBody>
        </p:sp>
      </p:grpSp>
      <p:sp>
        <p:nvSpPr>
          <p:cNvPr id="66" name="Rectangle 65"/>
          <p:cNvSpPr/>
          <p:nvPr/>
        </p:nvSpPr>
        <p:spPr>
          <a:xfrm>
            <a:off x="6399802" y="5120024"/>
            <a:ext cx="2701501" cy="1477328"/>
          </a:xfrm>
          <a:prstGeom prst="rect">
            <a:avLst/>
          </a:prstGeom>
          <a:noFill/>
          <a:ln w="12700">
            <a:noFill/>
          </a:ln>
        </p:spPr>
        <p:txBody>
          <a:bodyPr wrap="square">
            <a:spAutoFit/>
          </a:bodyPr>
          <a:lstStyle/>
          <a:p>
            <a:r>
              <a:rPr lang="en-GB" b="1" u="sng" dirty="0">
                <a:solidFill>
                  <a:srgbClr val="C00000"/>
                </a:solidFill>
                <a:cs typeface="Arial" pitchFamily="34" charset="0"/>
              </a:rPr>
              <a:t>Longer chains mean…</a:t>
            </a:r>
          </a:p>
          <a:p>
            <a:pPr marL="342900" indent="-342900">
              <a:buFont typeface="+mj-lt"/>
              <a:buAutoNum type="arabicPeriod"/>
            </a:pPr>
            <a:r>
              <a:rPr lang="en-GB" dirty="0">
                <a:solidFill>
                  <a:srgbClr val="C00000"/>
                </a:solidFill>
                <a:cs typeface="Arial" pitchFamily="34" charset="0"/>
              </a:rPr>
              <a:t>Less ability to flow</a:t>
            </a:r>
          </a:p>
          <a:p>
            <a:pPr marL="342900" indent="-342900">
              <a:buFont typeface="+mj-lt"/>
              <a:buAutoNum type="arabicPeriod"/>
            </a:pPr>
            <a:r>
              <a:rPr lang="en-GB" dirty="0">
                <a:solidFill>
                  <a:srgbClr val="C00000"/>
                </a:solidFill>
                <a:cs typeface="Arial" pitchFamily="34" charset="0"/>
              </a:rPr>
              <a:t>Less flammable</a:t>
            </a:r>
          </a:p>
          <a:p>
            <a:pPr marL="342900" indent="-342900">
              <a:buFont typeface="+mj-lt"/>
              <a:buAutoNum type="arabicPeriod"/>
            </a:pPr>
            <a:r>
              <a:rPr lang="en-GB" dirty="0">
                <a:solidFill>
                  <a:srgbClr val="C00000"/>
                </a:solidFill>
                <a:cs typeface="Arial" pitchFamily="34" charset="0"/>
              </a:rPr>
              <a:t>Less volatile</a:t>
            </a:r>
          </a:p>
          <a:p>
            <a:pPr marL="342900" indent="-342900">
              <a:buFont typeface="+mj-lt"/>
              <a:buAutoNum type="arabicPeriod"/>
            </a:pPr>
            <a:r>
              <a:rPr lang="en-GB" dirty="0">
                <a:solidFill>
                  <a:srgbClr val="C00000"/>
                </a:solidFill>
                <a:cs typeface="Arial" pitchFamily="34" charset="0"/>
              </a:rPr>
              <a:t>Higher boiling point</a:t>
            </a:r>
          </a:p>
        </p:txBody>
      </p:sp>
      <p:grpSp>
        <p:nvGrpSpPr>
          <p:cNvPr id="67" name="Group 12"/>
          <p:cNvGrpSpPr>
            <a:grpSpLocks/>
          </p:cNvGrpSpPr>
          <p:nvPr/>
        </p:nvGrpSpPr>
        <p:grpSpPr bwMode="auto">
          <a:xfrm>
            <a:off x="4493991" y="5213019"/>
            <a:ext cx="906312" cy="606532"/>
            <a:chOff x="583" y="1570"/>
            <a:chExt cx="1006" cy="673"/>
          </a:xfrm>
        </p:grpSpPr>
        <p:sp>
          <p:nvSpPr>
            <p:cNvPr id="68" name="Line 13"/>
            <p:cNvSpPr>
              <a:spLocks noChangeShapeType="1"/>
            </p:cNvSpPr>
            <p:nvPr/>
          </p:nvSpPr>
          <p:spPr bwMode="auto">
            <a:xfrm>
              <a:off x="1247" y="1624"/>
              <a:ext cx="1" cy="57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3200" smtClean="0">
                <a:solidFill>
                  <a:srgbClr val="C00000"/>
                </a:solidFill>
              </a:endParaRPr>
            </a:p>
          </p:txBody>
        </p:sp>
        <p:sp>
          <p:nvSpPr>
            <p:cNvPr id="69" name="Line 14"/>
            <p:cNvSpPr>
              <a:spLocks noChangeShapeType="1"/>
            </p:cNvSpPr>
            <p:nvPr/>
          </p:nvSpPr>
          <p:spPr bwMode="auto">
            <a:xfrm>
              <a:off x="934" y="1714"/>
              <a:ext cx="0" cy="4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3200" smtClean="0">
                <a:solidFill>
                  <a:srgbClr val="C00000"/>
                </a:solidFill>
              </a:endParaRPr>
            </a:p>
          </p:txBody>
        </p:sp>
        <p:sp>
          <p:nvSpPr>
            <p:cNvPr id="70" name="Line 15"/>
            <p:cNvSpPr>
              <a:spLocks noChangeShapeType="1"/>
            </p:cNvSpPr>
            <p:nvPr/>
          </p:nvSpPr>
          <p:spPr bwMode="auto">
            <a:xfrm>
              <a:off x="663" y="1912"/>
              <a:ext cx="846" cy="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3200" smtClean="0">
                <a:solidFill>
                  <a:srgbClr val="C00000"/>
                </a:solidFill>
              </a:endParaRPr>
            </a:p>
          </p:txBody>
        </p:sp>
        <p:sp>
          <p:nvSpPr>
            <p:cNvPr id="71" name="Oval 16"/>
            <p:cNvSpPr>
              <a:spLocks noChangeArrowheads="1"/>
            </p:cNvSpPr>
            <p:nvPr/>
          </p:nvSpPr>
          <p:spPr bwMode="auto">
            <a:xfrm>
              <a:off x="815" y="1792"/>
              <a:ext cx="240" cy="240"/>
            </a:xfrm>
            <a:prstGeom prst="ellipse">
              <a:avLst/>
            </a:prstGeom>
            <a:solidFill>
              <a:schemeClr val="tx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3200" smtClean="0">
                <a:solidFill>
                  <a:srgbClr val="C00000"/>
                </a:solidFill>
              </a:endParaRPr>
            </a:p>
          </p:txBody>
        </p:sp>
        <p:sp>
          <p:nvSpPr>
            <p:cNvPr id="72" name="Oval 17"/>
            <p:cNvSpPr>
              <a:spLocks noChangeArrowheads="1"/>
            </p:cNvSpPr>
            <p:nvPr/>
          </p:nvSpPr>
          <p:spPr bwMode="auto">
            <a:xfrm>
              <a:off x="1127" y="1794"/>
              <a:ext cx="240" cy="240"/>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3200" smtClean="0">
                <a:solidFill>
                  <a:srgbClr val="C00000"/>
                </a:solidFill>
              </a:endParaRPr>
            </a:p>
          </p:txBody>
        </p:sp>
        <p:sp>
          <p:nvSpPr>
            <p:cNvPr id="73" name="Oval 18"/>
            <p:cNvSpPr>
              <a:spLocks noChangeAspect="1" noChangeArrowheads="1"/>
            </p:cNvSpPr>
            <p:nvPr/>
          </p:nvSpPr>
          <p:spPr bwMode="auto">
            <a:xfrm>
              <a:off x="1168" y="2083"/>
              <a:ext cx="160" cy="160"/>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3200" smtClean="0">
                <a:solidFill>
                  <a:srgbClr val="C00000"/>
                </a:solidFill>
              </a:endParaRPr>
            </a:p>
          </p:txBody>
        </p:sp>
        <p:sp>
          <p:nvSpPr>
            <p:cNvPr id="74" name="Oval 19"/>
            <p:cNvSpPr>
              <a:spLocks noChangeAspect="1" noChangeArrowheads="1"/>
            </p:cNvSpPr>
            <p:nvPr/>
          </p:nvSpPr>
          <p:spPr bwMode="auto">
            <a:xfrm>
              <a:off x="583" y="1834"/>
              <a:ext cx="160" cy="160"/>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3200" smtClean="0">
                <a:solidFill>
                  <a:srgbClr val="C00000"/>
                </a:solidFill>
              </a:endParaRPr>
            </a:p>
          </p:txBody>
        </p:sp>
        <p:sp>
          <p:nvSpPr>
            <p:cNvPr id="75" name="Oval 20"/>
            <p:cNvSpPr>
              <a:spLocks noChangeAspect="1" noChangeArrowheads="1"/>
            </p:cNvSpPr>
            <p:nvPr/>
          </p:nvSpPr>
          <p:spPr bwMode="auto">
            <a:xfrm>
              <a:off x="854" y="2083"/>
              <a:ext cx="160" cy="160"/>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3200" smtClean="0">
                <a:solidFill>
                  <a:srgbClr val="C00000"/>
                </a:solidFill>
              </a:endParaRPr>
            </a:p>
          </p:txBody>
        </p:sp>
        <p:sp>
          <p:nvSpPr>
            <p:cNvPr id="76" name="Oval 21"/>
            <p:cNvSpPr>
              <a:spLocks noChangeAspect="1" noChangeArrowheads="1"/>
            </p:cNvSpPr>
            <p:nvPr/>
          </p:nvSpPr>
          <p:spPr bwMode="auto">
            <a:xfrm>
              <a:off x="1168" y="1570"/>
              <a:ext cx="160" cy="160"/>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3200" smtClean="0">
                <a:solidFill>
                  <a:srgbClr val="C00000"/>
                </a:solidFill>
              </a:endParaRPr>
            </a:p>
          </p:txBody>
        </p:sp>
        <p:sp>
          <p:nvSpPr>
            <p:cNvPr id="77" name="Oval 22"/>
            <p:cNvSpPr>
              <a:spLocks noChangeAspect="1" noChangeArrowheads="1"/>
            </p:cNvSpPr>
            <p:nvPr/>
          </p:nvSpPr>
          <p:spPr bwMode="auto">
            <a:xfrm>
              <a:off x="1429" y="1832"/>
              <a:ext cx="160" cy="160"/>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3200" smtClean="0">
                <a:solidFill>
                  <a:srgbClr val="C00000"/>
                </a:solidFill>
              </a:endParaRPr>
            </a:p>
          </p:txBody>
        </p:sp>
        <p:sp>
          <p:nvSpPr>
            <p:cNvPr id="78" name="Oval 23"/>
            <p:cNvSpPr>
              <a:spLocks noChangeAspect="1" noChangeArrowheads="1"/>
            </p:cNvSpPr>
            <p:nvPr/>
          </p:nvSpPr>
          <p:spPr bwMode="auto">
            <a:xfrm>
              <a:off x="855" y="1570"/>
              <a:ext cx="160" cy="160"/>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3200" smtClean="0">
                <a:solidFill>
                  <a:srgbClr val="C00000"/>
                </a:solidFill>
              </a:endParaRPr>
            </a:p>
          </p:txBody>
        </p:sp>
      </p:grpSp>
      <p:grpSp>
        <p:nvGrpSpPr>
          <p:cNvPr id="79" name="Group 78"/>
          <p:cNvGrpSpPr/>
          <p:nvPr/>
        </p:nvGrpSpPr>
        <p:grpSpPr>
          <a:xfrm>
            <a:off x="4211960" y="5917247"/>
            <a:ext cx="1481993" cy="608335"/>
            <a:chOff x="138191" y="4373796"/>
            <a:chExt cx="1481993" cy="608335"/>
          </a:xfrm>
        </p:grpSpPr>
        <p:sp>
          <p:nvSpPr>
            <p:cNvPr id="80" name="Line 13"/>
            <p:cNvSpPr>
              <a:spLocks noChangeShapeType="1"/>
            </p:cNvSpPr>
            <p:nvPr/>
          </p:nvSpPr>
          <p:spPr bwMode="auto">
            <a:xfrm>
              <a:off x="1298853" y="4425167"/>
              <a:ext cx="901" cy="5191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3200" smtClean="0">
                <a:solidFill>
                  <a:srgbClr val="C00000"/>
                </a:solidFill>
              </a:endParaRPr>
            </a:p>
          </p:txBody>
        </p:sp>
        <p:grpSp>
          <p:nvGrpSpPr>
            <p:cNvPr id="81" name="Group 80"/>
            <p:cNvGrpSpPr/>
            <p:nvPr/>
          </p:nvGrpSpPr>
          <p:grpSpPr>
            <a:xfrm>
              <a:off x="138191" y="4373796"/>
              <a:ext cx="1481993" cy="608335"/>
              <a:chOff x="347810" y="4546383"/>
              <a:chExt cx="1481993" cy="608335"/>
            </a:xfrm>
          </p:grpSpPr>
          <p:grpSp>
            <p:nvGrpSpPr>
              <p:cNvPr id="82" name="Group 81"/>
              <p:cNvGrpSpPr/>
              <p:nvPr/>
            </p:nvGrpSpPr>
            <p:grpSpPr>
              <a:xfrm>
                <a:off x="347810" y="4546383"/>
                <a:ext cx="1481993" cy="608335"/>
                <a:chOff x="207169" y="4508097"/>
                <a:chExt cx="1481993" cy="608335"/>
              </a:xfrm>
            </p:grpSpPr>
            <p:grpSp>
              <p:nvGrpSpPr>
                <p:cNvPr id="86" name="Group 12"/>
                <p:cNvGrpSpPr>
                  <a:grpSpLocks/>
                </p:cNvGrpSpPr>
                <p:nvPr/>
              </p:nvGrpSpPr>
              <p:grpSpPr bwMode="auto">
                <a:xfrm>
                  <a:off x="207169" y="4509900"/>
                  <a:ext cx="1481993" cy="606532"/>
                  <a:chOff x="583" y="1570"/>
                  <a:chExt cx="1645" cy="673"/>
                </a:xfrm>
              </p:grpSpPr>
              <p:sp>
                <p:nvSpPr>
                  <p:cNvPr id="91" name="Line 13"/>
                  <p:cNvSpPr>
                    <a:spLocks noChangeShapeType="1"/>
                  </p:cNvSpPr>
                  <p:nvPr/>
                </p:nvSpPr>
                <p:spPr bwMode="auto">
                  <a:xfrm>
                    <a:off x="1247" y="1624"/>
                    <a:ext cx="1" cy="57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3200" smtClean="0">
                      <a:solidFill>
                        <a:srgbClr val="C00000"/>
                      </a:solidFill>
                    </a:endParaRPr>
                  </a:p>
                </p:txBody>
              </p:sp>
              <p:sp>
                <p:nvSpPr>
                  <p:cNvPr id="92" name="Line 14"/>
                  <p:cNvSpPr>
                    <a:spLocks noChangeShapeType="1"/>
                  </p:cNvSpPr>
                  <p:nvPr/>
                </p:nvSpPr>
                <p:spPr bwMode="auto">
                  <a:xfrm>
                    <a:off x="934" y="1714"/>
                    <a:ext cx="0" cy="4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3200" smtClean="0">
                      <a:solidFill>
                        <a:srgbClr val="C00000"/>
                      </a:solidFill>
                    </a:endParaRPr>
                  </a:p>
                </p:txBody>
              </p:sp>
              <p:sp>
                <p:nvSpPr>
                  <p:cNvPr id="93" name="Line 15"/>
                  <p:cNvSpPr>
                    <a:spLocks noChangeShapeType="1"/>
                  </p:cNvSpPr>
                  <p:nvPr/>
                </p:nvSpPr>
                <p:spPr bwMode="auto">
                  <a:xfrm flipV="1">
                    <a:off x="663" y="1912"/>
                    <a:ext cx="14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3200" smtClean="0">
                      <a:solidFill>
                        <a:srgbClr val="C00000"/>
                      </a:solidFill>
                    </a:endParaRPr>
                  </a:p>
                </p:txBody>
              </p:sp>
              <p:sp>
                <p:nvSpPr>
                  <p:cNvPr id="94" name="Oval 16"/>
                  <p:cNvSpPr>
                    <a:spLocks noChangeArrowheads="1"/>
                  </p:cNvSpPr>
                  <p:nvPr/>
                </p:nvSpPr>
                <p:spPr bwMode="auto">
                  <a:xfrm>
                    <a:off x="815" y="1792"/>
                    <a:ext cx="240" cy="240"/>
                  </a:xfrm>
                  <a:prstGeom prst="ellipse">
                    <a:avLst/>
                  </a:prstGeom>
                  <a:solidFill>
                    <a:schemeClr val="tx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3200" smtClean="0">
                      <a:solidFill>
                        <a:srgbClr val="C00000"/>
                      </a:solidFill>
                    </a:endParaRPr>
                  </a:p>
                </p:txBody>
              </p:sp>
              <p:sp>
                <p:nvSpPr>
                  <p:cNvPr id="95" name="Oval 17"/>
                  <p:cNvSpPr>
                    <a:spLocks noChangeArrowheads="1"/>
                  </p:cNvSpPr>
                  <p:nvPr/>
                </p:nvSpPr>
                <p:spPr bwMode="auto">
                  <a:xfrm>
                    <a:off x="1127" y="1794"/>
                    <a:ext cx="240" cy="240"/>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3200" smtClean="0">
                      <a:solidFill>
                        <a:srgbClr val="C00000"/>
                      </a:solidFill>
                    </a:endParaRPr>
                  </a:p>
                </p:txBody>
              </p:sp>
              <p:sp>
                <p:nvSpPr>
                  <p:cNvPr id="96" name="Oval 18"/>
                  <p:cNvSpPr>
                    <a:spLocks noChangeAspect="1" noChangeArrowheads="1"/>
                  </p:cNvSpPr>
                  <p:nvPr/>
                </p:nvSpPr>
                <p:spPr bwMode="auto">
                  <a:xfrm>
                    <a:off x="1168" y="2083"/>
                    <a:ext cx="160" cy="160"/>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3200" smtClean="0">
                      <a:solidFill>
                        <a:srgbClr val="C00000"/>
                      </a:solidFill>
                    </a:endParaRPr>
                  </a:p>
                </p:txBody>
              </p:sp>
              <p:sp>
                <p:nvSpPr>
                  <p:cNvPr id="97" name="Oval 19"/>
                  <p:cNvSpPr>
                    <a:spLocks noChangeAspect="1" noChangeArrowheads="1"/>
                  </p:cNvSpPr>
                  <p:nvPr/>
                </p:nvSpPr>
                <p:spPr bwMode="auto">
                  <a:xfrm>
                    <a:off x="583" y="1834"/>
                    <a:ext cx="160" cy="160"/>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3200" smtClean="0">
                      <a:solidFill>
                        <a:srgbClr val="C00000"/>
                      </a:solidFill>
                    </a:endParaRPr>
                  </a:p>
                </p:txBody>
              </p:sp>
              <p:sp>
                <p:nvSpPr>
                  <p:cNvPr id="98" name="Oval 20"/>
                  <p:cNvSpPr>
                    <a:spLocks noChangeAspect="1" noChangeArrowheads="1"/>
                  </p:cNvSpPr>
                  <p:nvPr/>
                </p:nvSpPr>
                <p:spPr bwMode="auto">
                  <a:xfrm>
                    <a:off x="854" y="2083"/>
                    <a:ext cx="160" cy="160"/>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3200" smtClean="0">
                      <a:solidFill>
                        <a:srgbClr val="C00000"/>
                      </a:solidFill>
                    </a:endParaRPr>
                  </a:p>
                </p:txBody>
              </p:sp>
              <p:sp>
                <p:nvSpPr>
                  <p:cNvPr id="99" name="Oval 21"/>
                  <p:cNvSpPr>
                    <a:spLocks noChangeAspect="1" noChangeArrowheads="1"/>
                  </p:cNvSpPr>
                  <p:nvPr/>
                </p:nvSpPr>
                <p:spPr bwMode="auto">
                  <a:xfrm>
                    <a:off x="1168" y="1570"/>
                    <a:ext cx="160" cy="160"/>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3200" smtClean="0">
                      <a:solidFill>
                        <a:srgbClr val="C00000"/>
                      </a:solidFill>
                    </a:endParaRPr>
                  </a:p>
                </p:txBody>
              </p:sp>
              <p:sp>
                <p:nvSpPr>
                  <p:cNvPr id="100" name="Oval 22"/>
                  <p:cNvSpPr>
                    <a:spLocks noChangeAspect="1" noChangeArrowheads="1"/>
                  </p:cNvSpPr>
                  <p:nvPr/>
                </p:nvSpPr>
                <p:spPr bwMode="auto">
                  <a:xfrm>
                    <a:off x="2068" y="1822"/>
                    <a:ext cx="160" cy="160"/>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3200" smtClean="0">
                      <a:solidFill>
                        <a:srgbClr val="C00000"/>
                      </a:solidFill>
                    </a:endParaRPr>
                  </a:p>
                </p:txBody>
              </p:sp>
              <p:sp>
                <p:nvSpPr>
                  <p:cNvPr id="101" name="Oval 23"/>
                  <p:cNvSpPr>
                    <a:spLocks noChangeAspect="1" noChangeArrowheads="1"/>
                  </p:cNvSpPr>
                  <p:nvPr/>
                </p:nvSpPr>
                <p:spPr bwMode="auto">
                  <a:xfrm>
                    <a:off x="855" y="1570"/>
                    <a:ext cx="160" cy="160"/>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3200" smtClean="0">
                      <a:solidFill>
                        <a:srgbClr val="C00000"/>
                      </a:solidFill>
                    </a:endParaRPr>
                  </a:p>
                </p:txBody>
              </p:sp>
            </p:grpSp>
            <p:sp>
              <p:nvSpPr>
                <p:cNvPr id="87" name="Line 13"/>
                <p:cNvSpPr>
                  <a:spLocks noChangeShapeType="1"/>
                </p:cNvSpPr>
                <p:nvPr/>
              </p:nvSpPr>
              <p:spPr bwMode="auto">
                <a:xfrm>
                  <a:off x="1090737" y="4559468"/>
                  <a:ext cx="901" cy="5191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3200" smtClean="0">
                    <a:solidFill>
                      <a:srgbClr val="C00000"/>
                    </a:solidFill>
                  </a:endParaRPr>
                </a:p>
              </p:txBody>
            </p:sp>
            <p:sp>
              <p:nvSpPr>
                <p:cNvPr id="88" name="Oval 17"/>
                <p:cNvSpPr>
                  <a:spLocks noChangeArrowheads="1"/>
                </p:cNvSpPr>
                <p:nvPr/>
              </p:nvSpPr>
              <p:spPr bwMode="auto">
                <a:xfrm>
                  <a:off x="983529" y="4701102"/>
                  <a:ext cx="216218" cy="216297"/>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3200" smtClean="0">
                    <a:solidFill>
                      <a:srgbClr val="C00000"/>
                    </a:solidFill>
                  </a:endParaRPr>
                </a:p>
              </p:txBody>
            </p:sp>
            <p:sp>
              <p:nvSpPr>
                <p:cNvPr id="89" name="Oval 18"/>
                <p:cNvSpPr>
                  <a:spLocks noChangeAspect="1" noChangeArrowheads="1"/>
                </p:cNvSpPr>
                <p:nvPr/>
              </p:nvSpPr>
              <p:spPr bwMode="auto">
                <a:xfrm>
                  <a:off x="1019567" y="4970431"/>
                  <a:ext cx="144145" cy="144198"/>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3200" smtClean="0">
                    <a:solidFill>
                      <a:srgbClr val="C00000"/>
                    </a:solidFill>
                  </a:endParaRPr>
                </a:p>
              </p:txBody>
            </p:sp>
            <p:sp>
              <p:nvSpPr>
                <p:cNvPr id="90" name="Oval 21"/>
                <p:cNvSpPr>
                  <a:spLocks noChangeAspect="1" noChangeArrowheads="1"/>
                </p:cNvSpPr>
                <p:nvPr/>
              </p:nvSpPr>
              <p:spPr bwMode="auto">
                <a:xfrm>
                  <a:off x="1019566" y="4508097"/>
                  <a:ext cx="144145" cy="144198"/>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3200" smtClean="0">
                    <a:solidFill>
                      <a:srgbClr val="C00000"/>
                    </a:solidFill>
                  </a:endParaRPr>
                </a:p>
              </p:txBody>
            </p:sp>
          </p:grpSp>
          <p:sp>
            <p:nvSpPr>
              <p:cNvPr id="83" name="Oval 17"/>
              <p:cNvSpPr>
                <a:spLocks noChangeArrowheads="1"/>
              </p:cNvSpPr>
              <p:nvPr/>
            </p:nvSpPr>
            <p:spPr bwMode="auto">
              <a:xfrm>
                <a:off x="1400362" y="4739388"/>
                <a:ext cx="216218" cy="216297"/>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3200" smtClean="0">
                  <a:solidFill>
                    <a:srgbClr val="C00000"/>
                  </a:solidFill>
                </a:endParaRPr>
              </a:p>
            </p:txBody>
          </p:sp>
          <p:sp>
            <p:nvSpPr>
              <p:cNvPr id="84" name="Oval 18"/>
              <p:cNvSpPr>
                <a:spLocks noChangeAspect="1" noChangeArrowheads="1"/>
              </p:cNvSpPr>
              <p:nvPr/>
            </p:nvSpPr>
            <p:spPr bwMode="auto">
              <a:xfrm>
                <a:off x="1436400" y="5008717"/>
                <a:ext cx="144145" cy="144198"/>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3200" smtClean="0">
                  <a:solidFill>
                    <a:srgbClr val="C00000"/>
                  </a:solidFill>
                </a:endParaRPr>
              </a:p>
            </p:txBody>
          </p:sp>
          <p:sp>
            <p:nvSpPr>
              <p:cNvPr id="85" name="Oval 21"/>
              <p:cNvSpPr>
                <a:spLocks noChangeAspect="1" noChangeArrowheads="1"/>
              </p:cNvSpPr>
              <p:nvPr/>
            </p:nvSpPr>
            <p:spPr bwMode="auto">
              <a:xfrm>
                <a:off x="1436399" y="4546383"/>
                <a:ext cx="144145" cy="144198"/>
              </a:xfrm>
              <a:prstGeom prst="ellipse">
                <a:avLst/>
              </a:prstGeom>
              <a:solidFill>
                <a:schemeClr val="bg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3200" smtClean="0">
                  <a:solidFill>
                    <a:srgbClr val="C00000"/>
                  </a:solidFill>
                </a:endParaRPr>
              </a:p>
            </p:txBody>
          </p:sp>
        </p:grpSp>
      </p:grpSp>
      <p:sp>
        <p:nvSpPr>
          <p:cNvPr id="3" name="Rectangle 2"/>
          <p:cNvSpPr/>
          <p:nvPr/>
        </p:nvSpPr>
        <p:spPr>
          <a:xfrm>
            <a:off x="4873744" y="1456333"/>
            <a:ext cx="3325719" cy="523220"/>
          </a:xfrm>
          <a:prstGeom prst="rect">
            <a:avLst/>
          </a:prstGeom>
        </p:spPr>
        <p:txBody>
          <a:bodyPr wrap="none">
            <a:spAutoFit/>
          </a:bodyPr>
          <a:lstStyle/>
          <a:p>
            <a:r>
              <a:rPr lang="en-GB" sz="2800" b="1" dirty="0" smtClean="0">
                <a:solidFill>
                  <a:srgbClr val="C00000"/>
                </a:solidFill>
                <a:cs typeface="Arial" pitchFamily="34" charset="0"/>
              </a:rPr>
              <a:t>Fractional distillation</a:t>
            </a:r>
            <a:endParaRPr lang="en-GB" sz="2800" dirty="0">
              <a:solidFill>
                <a:srgbClr val="C00000"/>
              </a:solidFill>
            </a:endParaRPr>
          </a:p>
        </p:txBody>
      </p:sp>
      <p:pic>
        <p:nvPicPr>
          <p:cNvPr id="104" name="Picture 103"/>
          <p:cNvPicPr>
            <a:picLocks noChangeAspect="1"/>
          </p:cNvPicPr>
          <p:nvPr/>
        </p:nvPicPr>
        <p:blipFill rotWithShape="1">
          <a:blip r:embed="rId2">
            <a:extLst>
              <a:ext uri="{28A0092B-C50C-407E-A947-70E740481C1C}">
                <a14:useLocalDpi xmlns:a14="http://schemas.microsoft.com/office/drawing/2010/main" val="0"/>
              </a:ext>
            </a:extLst>
          </a:blip>
          <a:srcRect r="74321" b="30560"/>
          <a:stretch/>
        </p:blipFill>
        <p:spPr>
          <a:xfrm>
            <a:off x="0" y="2129436"/>
            <a:ext cx="1997002" cy="1546948"/>
          </a:xfrm>
          <a:prstGeom prst="rect">
            <a:avLst/>
          </a:prstGeom>
        </p:spPr>
      </p:pic>
      <p:sp>
        <p:nvSpPr>
          <p:cNvPr id="105" name="Rectangle 104"/>
          <p:cNvSpPr/>
          <p:nvPr/>
        </p:nvSpPr>
        <p:spPr>
          <a:xfrm>
            <a:off x="1331640" y="2211442"/>
            <a:ext cx="1997002" cy="528749"/>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400" dirty="0" smtClean="0">
                <a:solidFill>
                  <a:srgbClr val="C00000"/>
                </a:solidFill>
              </a:rPr>
              <a:t>Methane CH</a:t>
            </a:r>
            <a:r>
              <a:rPr lang="en-GB" sz="2400" baseline="-25000" dirty="0" smtClean="0">
                <a:solidFill>
                  <a:srgbClr val="C00000"/>
                </a:solidFill>
              </a:rPr>
              <a:t>4</a:t>
            </a:r>
            <a:endParaRPr lang="en-GB" sz="2400" baseline="-25000" dirty="0">
              <a:solidFill>
                <a:srgbClr val="C00000"/>
              </a:solidFill>
            </a:endParaRPr>
          </a:p>
        </p:txBody>
      </p:sp>
      <p:pic>
        <p:nvPicPr>
          <p:cNvPr id="106" name="Picture 105"/>
          <p:cNvPicPr>
            <a:picLocks noChangeAspect="1"/>
          </p:cNvPicPr>
          <p:nvPr/>
        </p:nvPicPr>
        <p:blipFill rotWithShape="1">
          <a:blip r:embed="rId2">
            <a:extLst>
              <a:ext uri="{28A0092B-C50C-407E-A947-70E740481C1C}">
                <a14:useLocalDpi xmlns:a14="http://schemas.microsoft.com/office/drawing/2010/main" val="0"/>
              </a:ext>
            </a:extLst>
          </a:blip>
          <a:srcRect l="31317" r="42508" b="29656"/>
          <a:stretch/>
        </p:blipFill>
        <p:spPr>
          <a:xfrm>
            <a:off x="1573249" y="3143785"/>
            <a:ext cx="2035599" cy="1567096"/>
          </a:xfrm>
          <a:prstGeom prst="rect">
            <a:avLst/>
          </a:prstGeom>
        </p:spPr>
      </p:pic>
      <p:sp>
        <p:nvSpPr>
          <p:cNvPr id="107" name="Rectangle 106"/>
          <p:cNvSpPr/>
          <p:nvPr/>
        </p:nvSpPr>
        <p:spPr>
          <a:xfrm>
            <a:off x="61414" y="4266138"/>
            <a:ext cx="1997002" cy="528749"/>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400" dirty="0" smtClean="0">
                <a:solidFill>
                  <a:srgbClr val="C00000"/>
                </a:solidFill>
              </a:rPr>
              <a:t>Ethane C</a:t>
            </a:r>
            <a:r>
              <a:rPr lang="en-GB" sz="2400" baseline="-25000" dirty="0" smtClean="0">
                <a:solidFill>
                  <a:srgbClr val="C00000"/>
                </a:solidFill>
              </a:rPr>
              <a:t>2</a:t>
            </a:r>
            <a:r>
              <a:rPr lang="en-GB" sz="2400" dirty="0" smtClean="0">
                <a:solidFill>
                  <a:srgbClr val="C00000"/>
                </a:solidFill>
              </a:rPr>
              <a:t>H</a:t>
            </a:r>
            <a:r>
              <a:rPr lang="en-GB" sz="2400" baseline="-25000" dirty="0" smtClean="0">
                <a:solidFill>
                  <a:srgbClr val="C00000"/>
                </a:solidFill>
              </a:rPr>
              <a:t>6</a:t>
            </a:r>
            <a:endParaRPr lang="en-GB" sz="2400" baseline="-25000" dirty="0">
              <a:solidFill>
                <a:srgbClr val="C00000"/>
              </a:solidFill>
            </a:endParaRPr>
          </a:p>
        </p:txBody>
      </p:sp>
      <p:pic>
        <p:nvPicPr>
          <p:cNvPr id="108" name="Picture 107"/>
          <p:cNvPicPr>
            <a:picLocks noChangeAspect="1"/>
          </p:cNvPicPr>
          <p:nvPr/>
        </p:nvPicPr>
        <p:blipFill rotWithShape="1">
          <a:blip r:embed="rId2">
            <a:extLst>
              <a:ext uri="{28A0092B-C50C-407E-A947-70E740481C1C}">
                <a14:useLocalDpi xmlns:a14="http://schemas.microsoft.com/office/drawing/2010/main" val="0"/>
              </a:ext>
            </a:extLst>
          </a:blip>
          <a:srcRect l="65745" r="1199" b="26406"/>
          <a:stretch/>
        </p:blipFill>
        <p:spPr>
          <a:xfrm>
            <a:off x="61414" y="5038937"/>
            <a:ext cx="2570732" cy="1639502"/>
          </a:xfrm>
          <a:prstGeom prst="rect">
            <a:avLst/>
          </a:prstGeom>
        </p:spPr>
      </p:pic>
      <p:sp>
        <p:nvSpPr>
          <p:cNvPr id="109" name="Rectangle 108"/>
          <p:cNvSpPr/>
          <p:nvPr/>
        </p:nvSpPr>
        <p:spPr>
          <a:xfrm>
            <a:off x="2058416" y="6189108"/>
            <a:ext cx="1997002" cy="528749"/>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400" dirty="0" smtClean="0">
                <a:solidFill>
                  <a:srgbClr val="C00000"/>
                </a:solidFill>
              </a:rPr>
              <a:t>Propane C</a:t>
            </a:r>
            <a:r>
              <a:rPr lang="en-GB" sz="2400" baseline="-25000" dirty="0" smtClean="0">
                <a:solidFill>
                  <a:srgbClr val="C00000"/>
                </a:solidFill>
              </a:rPr>
              <a:t>3</a:t>
            </a:r>
            <a:r>
              <a:rPr lang="en-GB" sz="2400" dirty="0" smtClean="0">
                <a:solidFill>
                  <a:srgbClr val="C00000"/>
                </a:solidFill>
              </a:rPr>
              <a:t>H</a:t>
            </a:r>
            <a:r>
              <a:rPr lang="en-GB" sz="2400" baseline="-25000" dirty="0" smtClean="0">
                <a:solidFill>
                  <a:srgbClr val="C00000"/>
                </a:solidFill>
              </a:rPr>
              <a:t>8</a:t>
            </a:r>
            <a:endParaRPr lang="en-GB" sz="2400" baseline="-25000" dirty="0">
              <a:solidFill>
                <a:srgbClr val="C00000"/>
              </a:solidFill>
            </a:endParaRPr>
          </a:p>
        </p:txBody>
      </p:sp>
    </p:spTree>
    <p:extLst>
      <p:ext uri="{BB962C8B-B14F-4D97-AF65-F5344CB8AC3E}">
        <p14:creationId xmlns:p14="http://schemas.microsoft.com/office/powerpoint/2010/main" val="2687301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up)">
                                      <p:cBhvr>
                                        <p:cTn id="7" dur="500"/>
                                        <p:tgtEl>
                                          <p:spTgt spid="6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7"/>
                                        </p:tgtEl>
                                        <p:attrNameLst>
                                          <p:attrName>style.visibility</p:attrName>
                                        </p:attrNameLst>
                                      </p:cBhvr>
                                      <p:to>
                                        <p:strVal val="visible"/>
                                      </p:to>
                                    </p:set>
                                    <p:anim calcmode="lin" valueType="num">
                                      <p:cBhvr additive="base">
                                        <p:cTn id="12" dur="500" fill="hold"/>
                                        <p:tgtEl>
                                          <p:spTgt spid="67"/>
                                        </p:tgtEl>
                                        <p:attrNameLst>
                                          <p:attrName>ppt_x</p:attrName>
                                        </p:attrNameLst>
                                      </p:cBhvr>
                                      <p:tavLst>
                                        <p:tav tm="0">
                                          <p:val>
                                            <p:strVal val="0-#ppt_w/2"/>
                                          </p:val>
                                        </p:tav>
                                        <p:tav tm="100000">
                                          <p:val>
                                            <p:strVal val="#ppt_x"/>
                                          </p:val>
                                        </p:tav>
                                      </p:tavLst>
                                    </p:anim>
                                    <p:anim calcmode="lin" valueType="num">
                                      <p:cBhvr additive="base">
                                        <p:cTn id="13" dur="500" fill="hold"/>
                                        <p:tgtEl>
                                          <p:spTgt spid="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852" y="35332"/>
            <a:ext cx="2918299" cy="400110"/>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r>
              <a:rPr lang="en-GB" sz="2000" b="1" dirty="0" smtClean="0">
                <a:solidFill>
                  <a:schemeClr val="tx1"/>
                </a:solidFill>
              </a:rPr>
              <a:t>C1.4.3 Hydrocarbon fuels </a:t>
            </a:r>
            <a:endParaRPr lang="en-GB" sz="2000" dirty="0"/>
          </a:p>
        </p:txBody>
      </p:sp>
      <p:sp>
        <p:nvSpPr>
          <p:cNvPr id="3" name="Rectangle 2"/>
          <p:cNvSpPr/>
          <p:nvPr/>
        </p:nvSpPr>
        <p:spPr>
          <a:xfrm>
            <a:off x="3059832" y="35332"/>
            <a:ext cx="6012160" cy="1415772"/>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GB" sz="1600" b="1" dirty="0" smtClean="0">
                <a:cs typeface="Arial" pitchFamily="34" charset="0"/>
              </a:rPr>
              <a:t>Combustion of hydrocarbons: </a:t>
            </a:r>
            <a:r>
              <a:rPr lang="en-GB" sz="1600" dirty="0" smtClean="0">
                <a:cs typeface="Arial" pitchFamily="34" charset="0"/>
              </a:rPr>
              <a:t>When burnt in an </a:t>
            </a:r>
            <a:r>
              <a:rPr lang="en-GB" sz="1600" dirty="0">
                <a:cs typeface="Arial" pitchFamily="34" charset="0"/>
              </a:rPr>
              <a:t>adequate supply of </a:t>
            </a:r>
            <a:r>
              <a:rPr lang="en-GB" sz="1600" dirty="0" smtClean="0">
                <a:cs typeface="Arial" pitchFamily="34" charset="0"/>
              </a:rPr>
              <a:t>air alkanes react </a:t>
            </a:r>
            <a:r>
              <a:rPr lang="en-GB" sz="1600" dirty="0">
                <a:cs typeface="Arial" pitchFamily="34" charset="0"/>
              </a:rPr>
              <a:t>to form </a:t>
            </a:r>
            <a:r>
              <a:rPr lang="en-GB" sz="1600" b="1" dirty="0">
                <a:cs typeface="Arial" pitchFamily="34" charset="0"/>
              </a:rPr>
              <a:t>carbon </a:t>
            </a:r>
            <a:r>
              <a:rPr lang="en-GB" sz="1600" b="1" dirty="0" smtClean="0">
                <a:cs typeface="Arial" pitchFamily="34" charset="0"/>
              </a:rPr>
              <a:t>dioxide</a:t>
            </a:r>
            <a:r>
              <a:rPr lang="en-GB" sz="1600" dirty="0" smtClean="0">
                <a:cs typeface="Arial" pitchFamily="34" charset="0"/>
              </a:rPr>
              <a:t>, e.g.</a:t>
            </a:r>
          </a:p>
          <a:p>
            <a:pPr algn="ctr"/>
            <a:r>
              <a:rPr lang="en-GB" b="1" i="1" dirty="0" smtClean="0">
                <a:cs typeface="Arial" pitchFamily="34" charset="0"/>
              </a:rPr>
              <a:t>propane </a:t>
            </a:r>
            <a:r>
              <a:rPr lang="en-GB" b="1" i="1" dirty="0">
                <a:cs typeface="Arial" pitchFamily="34" charset="0"/>
              </a:rPr>
              <a:t>+ oxygen </a:t>
            </a:r>
            <a:r>
              <a:rPr lang="en-GB" b="1" i="1" dirty="0">
                <a:cs typeface="Arial" pitchFamily="34" charset="0"/>
                <a:sym typeface="Wingdings" pitchFamily="2" charset="2"/>
              </a:rPr>
              <a:t> carbon dioxide + </a:t>
            </a:r>
            <a:r>
              <a:rPr lang="en-GB" b="1" i="1" dirty="0" smtClean="0">
                <a:cs typeface="Arial" pitchFamily="34" charset="0"/>
                <a:sym typeface="Wingdings" pitchFamily="2" charset="2"/>
              </a:rPr>
              <a:t>water</a:t>
            </a:r>
            <a:endParaRPr lang="en-GB" dirty="0">
              <a:cs typeface="Arial" pitchFamily="34" charset="0"/>
              <a:sym typeface="Wingdings" pitchFamily="2" charset="2"/>
            </a:endParaRPr>
          </a:p>
          <a:p>
            <a:pPr algn="ctr"/>
            <a:r>
              <a:rPr lang="en-GB" sz="1600" dirty="0" smtClean="0">
                <a:cs typeface="Arial" pitchFamily="34" charset="0"/>
                <a:sym typeface="Wingdings" pitchFamily="2" charset="2"/>
              </a:rPr>
              <a:t>When burnt in not enough oxygen </a:t>
            </a:r>
            <a:r>
              <a:rPr lang="en-GB" sz="1600" b="1" dirty="0" smtClean="0">
                <a:cs typeface="Arial" pitchFamily="34" charset="0"/>
                <a:sym typeface="Wingdings" pitchFamily="2" charset="2"/>
              </a:rPr>
              <a:t>carbon monoxide</a:t>
            </a:r>
            <a:r>
              <a:rPr lang="en-GB" sz="1600" dirty="0" smtClean="0">
                <a:cs typeface="Arial" pitchFamily="34" charset="0"/>
                <a:sym typeface="Wingdings" pitchFamily="2" charset="2"/>
              </a:rPr>
              <a:t> is formed</a:t>
            </a:r>
            <a:endParaRPr lang="en-GB" dirty="0">
              <a:cs typeface="Arial" pitchFamily="34" charset="0"/>
              <a:sym typeface="Wingdings" pitchFamily="2" charset="2"/>
            </a:endParaRPr>
          </a:p>
          <a:p>
            <a:pPr algn="ctr"/>
            <a:r>
              <a:rPr lang="en-GB" b="1" i="1" dirty="0">
                <a:cs typeface="Arial" pitchFamily="34" charset="0"/>
              </a:rPr>
              <a:t>propane + oxygen </a:t>
            </a:r>
            <a:r>
              <a:rPr lang="en-GB" b="1" i="1" dirty="0">
                <a:cs typeface="Arial" pitchFamily="34" charset="0"/>
                <a:sym typeface="Wingdings" pitchFamily="2" charset="2"/>
              </a:rPr>
              <a:t> carbon monoxide + </a:t>
            </a:r>
            <a:r>
              <a:rPr lang="en-GB" b="1" i="1" dirty="0" smtClean="0">
                <a:cs typeface="Arial" pitchFamily="34" charset="0"/>
                <a:sym typeface="Wingdings" pitchFamily="2" charset="2"/>
              </a:rPr>
              <a:t>water</a:t>
            </a:r>
            <a:endParaRPr lang="en-GB" b="1" i="1" dirty="0">
              <a:cs typeface="Arial" pitchFamily="34" charset="0"/>
              <a:sym typeface="Wingdings" pitchFamily="2" charset="2"/>
            </a:endParaRPr>
          </a:p>
        </p:txBody>
      </p:sp>
      <p:graphicFrame>
        <p:nvGraphicFramePr>
          <p:cNvPr id="4" name="Table 3"/>
          <p:cNvGraphicFramePr>
            <a:graphicFrameLocks noGrp="1"/>
          </p:cNvGraphicFramePr>
          <p:nvPr>
            <p:extLst>
              <p:ext uri="{D42A27DB-BD31-4B8C-83A1-F6EECF244321}">
                <p14:modId xmlns:p14="http://schemas.microsoft.com/office/powerpoint/2010/main" val="466513318"/>
              </p:ext>
            </p:extLst>
          </p:nvPr>
        </p:nvGraphicFramePr>
        <p:xfrm>
          <a:off x="3059832" y="1988840"/>
          <a:ext cx="6012161" cy="1676400"/>
        </p:xfrm>
        <a:graphic>
          <a:graphicData uri="http://schemas.openxmlformats.org/drawingml/2006/table">
            <a:tbl>
              <a:tblPr firstRow="1" bandRow="1">
                <a:tableStyleId>{5C22544A-7EE6-4342-B048-85BDC9FD1C3A}</a:tableStyleId>
              </a:tblPr>
              <a:tblGrid>
                <a:gridCol w="1728192"/>
                <a:gridCol w="1656184"/>
                <a:gridCol w="2627785"/>
              </a:tblGrid>
              <a:tr h="317508">
                <a:tc>
                  <a:txBody>
                    <a:bodyPr/>
                    <a:lstStyle/>
                    <a:p>
                      <a:pPr marL="0" indent="0" algn="ctr" eaLnBrk="1" hangingPunct="1">
                        <a:spcBef>
                          <a:spcPct val="50000"/>
                        </a:spcBef>
                        <a:buFont typeface="Arial" panose="020B0604020202020204" pitchFamily="34" charset="0"/>
                        <a:buNone/>
                      </a:pPr>
                      <a:r>
                        <a:rPr lang="en-GB" sz="1800" b="1" dirty="0" smtClean="0">
                          <a:latin typeface="+mn-lt"/>
                        </a:rPr>
                        <a:t>Sulfur Dioxide</a:t>
                      </a:r>
                      <a:endParaRPr lang="en-GB" sz="18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indent="0" algn="ctr" eaLnBrk="1" hangingPunct="1">
                        <a:spcBef>
                          <a:spcPct val="50000"/>
                        </a:spcBef>
                        <a:buFont typeface="Arial" panose="020B0604020202020204" pitchFamily="34" charset="0"/>
                        <a:buNone/>
                      </a:pPr>
                      <a:r>
                        <a:rPr lang="en-GB" sz="1800" b="1" dirty="0" smtClean="0">
                          <a:latin typeface="+mn-lt"/>
                        </a:rPr>
                        <a:t>Nitrogen Oxide</a:t>
                      </a:r>
                      <a:endParaRPr lang="en-GB" sz="18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indent="0" algn="ctr" eaLnBrk="1" hangingPunct="1">
                        <a:spcBef>
                          <a:spcPct val="50000"/>
                        </a:spcBef>
                        <a:buFont typeface="Arial" panose="020B0604020202020204" pitchFamily="34" charset="0"/>
                        <a:buNone/>
                      </a:pPr>
                      <a:r>
                        <a:rPr lang="en-GB" sz="1800" b="1" dirty="0" smtClean="0">
                          <a:latin typeface="+mn-lt"/>
                        </a:rPr>
                        <a:t>Particulates</a:t>
                      </a:r>
                      <a:endParaRPr lang="en-GB" sz="18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1255335">
                <a:tc>
                  <a:txBody>
                    <a:bodyPr/>
                    <a:lstStyle/>
                    <a:p>
                      <a:pPr marL="0" indent="0" algn="ctr" eaLnBrk="1" hangingPunct="1">
                        <a:spcBef>
                          <a:spcPts val="0"/>
                        </a:spcBef>
                        <a:buFont typeface="Arial" pitchFamily="34" charset="0"/>
                        <a:buNone/>
                      </a:pPr>
                      <a:r>
                        <a:rPr lang="en-GB" sz="1600" dirty="0" smtClean="0">
                          <a:latin typeface="+mn-lt"/>
                        </a:rPr>
                        <a:t>Poisonous gas</a:t>
                      </a:r>
                    </a:p>
                    <a:p>
                      <a:pPr marL="0" indent="0" algn="ctr" eaLnBrk="1" hangingPunct="1">
                        <a:spcBef>
                          <a:spcPts val="0"/>
                        </a:spcBef>
                        <a:buFont typeface="Arial" pitchFamily="34" charset="0"/>
                        <a:buNone/>
                      </a:pPr>
                      <a:r>
                        <a:rPr lang="en-GB" sz="1600" dirty="0" smtClean="0">
                          <a:latin typeface="+mn-lt"/>
                        </a:rPr>
                        <a:t>It’s acidic</a:t>
                      </a:r>
                    </a:p>
                    <a:p>
                      <a:pPr marL="0" indent="0" algn="ctr" eaLnBrk="1" hangingPunct="1">
                        <a:spcBef>
                          <a:spcPts val="0"/>
                        </a:spcBef>
                        <a:buFont typeface="Arial" pitchFamily="34" charset="0"/>
                        <a:buNone/>
                      </a:pPr>
                      <a:r>
                        <a:rPr lang="en-GB" sz="1600" dirty="0" smtClean="0">
                          <a:latin typeface="+mn-lt"/>
                        </a:rPr>
                        <a:t>Causes </a:t>
                      </a:r>
                      <a:r>
                        <a:rPr lang="en-GB" sz="1600" b="1" u="sng" dirty="0" smtClean="0">
                          <a:latin typeface="+mn-lt"/>
                        </a:rPr>
                        <a:t>acid rain</a:t>
                      </a:r>
                    </a:p>
                    <a:p>
                      <a:pPr marL="0" indent="0" algn="ctr" eaLnBrk="1" hangingPunct="1">
                        <a:spcBef>
                          <a:spcPts val="0"/>
                        </a:spcBef>
                        <a:buFont typeface="Arial" pitchFamily="34" charset="0"/>
                        <a:buNone/>
                      </a:pPr>
                      <a:r>
                        <a:rPr lang="en-GB" sz="1600" dirty="0" smtClean="0">
                          <a:latin typeface="+mn-lt"/>
                        </a:rPr>
                        <a:t>Causes engine corrosion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ctr" eaLnBrk="1" hangingPunct="1">
                        <a:spcBef>
                          <a:spcPts val="0"/>
                        </a:spcBef>
                        <a:buFont typeface="Arial" pitchFamily="34" charset="0"/>
                        <a:buNone/>
                      </a:pPr>
                      <a:r>
                        <a:rPr lang="en-GB" sz="1600" dirty="0" smtClean="0">
                          <a:latin typeface="+mn-lt"/>
                        </a:rPr>
                        <a:t>Poisonous</a:t>
                      </a:r>
                    </a:p>
                    <a:p>
                      <a:pPr marL="0" indent="0" algn="ctr" eaLnBrk="1" hangingPunct="1">
                        <a:spcBef>
                          <a:spcPts val="0"/>
                        </a:spcBef>
                        <a:buFont typeface="Arial" pitchFamily="34" charset="0"/>
                        <a:buNone/>
                      </a:pPr>
                      <a:r>
                        <a:rPr lang="en-GB" sz="1600" dirty="0" smtClean="0">
                          <a:latin typeface="+mn-lt"/>
                        </a:rPr>
                        <a:t>Trigger asthma attacks</a:t>
                      </a:r>
                    </a:p>
                    <a:p>
                      <a:pPr marL="0" indent="0" algn="ctr" eaLnBrk="1" hangingPunct="1">
                        <a:spcBef>
                          <a:spcPts val="0"/>
                        </a:spcBef>
                        <a:buFont typeface="Arial" pitchFamily="34" charset="0"/>
                        <a:buNone/>
                      </a:pPr>
                      <a:r>
                        <a:rPr lang="en-GB" sz="1600" dirty="0" smtClean="0">
                          <a:latin typeface="+mn-lt"/>
                        </a:rPr>
                        <a:t>Can cause </a:t>
                      </a:r>
                      <a:r>
                        <a:rPr lang="en-GB" sz="1600" b="1" u="sng" dirty="0" smtClean="0">
                          <a:latin typeface="+mn-lt"/>
                        </a:rPr>
                        <a:t>acid rain</a:t>
                      </a:r>
                      <a:endParaRPr lang="en-GB" sz="1600" b="1" u="sng"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ctr" eaLnBrk="1" hangingPunct="1">
                        <a:spcBef>
                          <a:spcPts val="0"/>
                        </a:spcBef>
                        <a:buFont typeface="Arial" pitchFamily="34" charset="0"/>
                        <a:buNone/>
                      </a:pPr>
                      <a:r>
                        <a:rPr lang="en-GB" sz="1600" dirty="0" smtClean="0">
                          <a:latin typeface="+mn-lt"/>
                        </a:rPr>
                        <a:t>Tiny solid particles</a:t>
                      </a:r>
                    </a:p>
                    <a:p>
                      <a:pPr marL="0" indent="0" algn="ctr" eaLnBrk="1" hangingPunct="1">
                        <a:spcBef>
                          <a:spcPts val="0"/>
                        </a:spcBef>
                        <a:buFont typeface="Arial" pitchFamily="34" charset="0"/>
                        <a:buNone/>
                      </a:pPr>
                      <a:r>
                        <a:rPr lang="en-GB" sz="1600" dirty="0" smtClean="0">
                          <a:latin typeface="+mn-lt"/>
                        </a:rPr>
                        <a:t>Contain carbon and un burnt hydrocarbon</a:t>
                      </a:r>
                    </a:p>
                    <a:p>
                      <a:pPr marL="0" indent="0" algn="ctr" eaLnBrk="1" hangingPunct="1">
                        <a:spcBef>
                          <a:spcPts val="0"/>
                        </a:spcBef>
                        <a:buFont typeface="Arial" pitchFamily="34" charset="0"/>
                        <a:buNone/>
                      </a:pPr>
                      <a:r>
                        <a:rPr lang="en-GB" sz="1600" dirty="0" smtClean="0">
                          <a:latin typeface="+mn-lt"/>
                        </a:rPr>
                        <a:t>Carried in the air</a:t>
                      </a:r>
                    </a:p>
                    <a:p>
                      <a:pPr marL="0" indent="0" algn="ctr" eaLnBrk="1" hangingPunct="1">
                        <a:spcBef>
                          <a:spcPts val="0"/>
                        </a:spcBef>
                        <a:buFont typeface="Arial" pitchFamily="34" charset="0"/>
                        <a:buNone/>
                      </a:pPr>
                      <a:r>
                        <a:rPr lang="en-GB" sz="1600" dirty="0" smtClean="0">
                          <a:latin typeface="+mn-lt"/>
                        </a:rPr>
                        <a:t>Damage cells in our lungs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3038394" y="1412776"/>
            <a:ext cx="6033597" cy="646331"/>
          </a:xfrm>
          <a:prstGeom prst="rect">
            <a:avLst/>
          </a:prstGeom>
          <a:noFill/>
          <a:ln w="12700">
            <a:noFill/>
          </a:ln>
        </p:spPr>
        <p:txBody>
          <a:bodyPr wrap="square" rtlCol="0">
            <a:spAutoFit/>
          </a:bodyPr>
          <a:lstStyle/>
          <a:p>
            <a:pPr algn="ctr"/>
            <a:r>
              <a:rPr lang="en-GB" b="1" dirty="0">
                <a:solidFill>
                  <a:srgbClr val="C00000"/>
                </a:solidFill>
              </a:rPr>
              <a:t>Fossil</a:t>
            </a:r>
            <a:r>
              <a:rPr lang="en-GB" dirty="0">
                <a:solidFill>
                  <a:srgbClr val="C00000"/>
                </a:solidFill>
              </a:rPr>
              <a:t> </a:t>
            </a:r>
            <a:r>
              <a:rPr lang="en-GB" b="1" dirty="0">
                <a:solidFill>
                  <a:srgbClr val="C00000"/>
                </a:solidFill>
              </a:rPr>
              <a:t>fuels</a:t>
            </a:r>
            <a:r>
              <a:rPr lang="en-GB" dirty="0">
                <a:solidFill>
                  <a:srgbClr val="C00000"/>
                </a:solidFill>
              </a:rPr>
              <a:t> also produce a number of </a:t>
            </a:r>
            <a:r>
              <a:rPr lang="en-GB" b="1" dirty="0">
                <a:solidFill>
                  <a:srgbClr val="C00000"/>
                </a:solidFill>
              </a:rPr>
              <a:t>impurities</a:t>
            </a:r>
            <a:r>
              <a:rPr lang="en-GB" dirty="0">
                <a:solidFill>
                  <a:srgbClr val="C00000"/>
                </a:solidFill>
              </a:rPr>
              <a:t> when they are </a:t>
            </a:r>
            <a:r>
              <a:rPr lang="en-GB" dirty="0" smtClean="0">
                <a:solidFill>
                  <a:srgbClr val="C00000"/>
                </a:solidFill>
              </a:rPr>
              <a:t>burnt, main </a:t>
            </a:r>
            <a:r>
              <a:rPr lang="en-GB" dirty="0">
                <a:solidFill>
                  <a:srgbClr val="C00000"/>
                </a:solidFill>
              </a:rPr>
              <a:t>pollutants are summarised below</a:t>
            </a:r>
          </a:p>
        </p:txBody>
      </p:sp>
      <p:sp>
        <p:nvSpPr>
          <p:cNvPr id="6" name="TextBox 5"/>
          <p:cNvSpPr txBox="1"/>
          <p:nvPr/>
        </p:nvSpPr>
        <p:spPr>
          <a:xfrm>
            <a:off x="-6174" y="505077"/>
            <a:ext cx="2987325" cy="2062103"/>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defTabSz="717550"/>
            <a:r>
              <a:rPr lang="en-GB" sz="1600" b="1" dirty="0" smtClean="0"/>
              <a:t>Global Warming: </a:t>
            </a:r>
            <a:r>
              <a:rPr lang="en-GB" sz="1600" dirty="0" smtClean="0"/>
              <a:t>Caused </a:t>
            </a:r>
            <a:r>
              <a:rPr lang="en-GB" sz="1600" dirty="0"/>
              <a:t>by carbon </a:t>
            </a:r>
            <a:r>
              <a:rPr lang="en-GB" sz="1600" dirty="0" smtClean="0"/>
              <a:t>dioxide, Causing </a:t>
            </a:r>
            <a:r>
              <a:rPr lang="en-GB" sz="1600" dirty="0"/>
              <a:t>the average global temperature to </a:t>
            </a:r>
            <a:r>
              <a:rPr lang="en-GB" sz="1600" dirty="0" smtClean="0"/>
              <a:t>increase. </a:t>
            </a:r>
            <a:r>
              <a:rPr lang="en-GB" sz="1600" b="1" dirty="0" smtClean="0"/>
              <a:t>Global Dimming</a:t>
            </a:r>
          </a:p>
          <a:p>
            <a:pPr algn="ctr" defTabSz="717550"/>
            <a:r>
              <a:rPr lang="en-GB" sz="1600" dirty="0" smtClean="0"/>
              <a:t>Caused by particulates</a:t>
            </a:r>
          </a:p>
          <a:p>
            <a:pPr algn="ctr" defTabSz="717550"/>
            <a:r>
              <a:rPr lang="en-GB" sz="1600" dirty="0" smtClean="0"/>
              <a:t>Reflect sunlight back into space. Not as much light gets through to the Earth</a:t>
            </a:r>
          </a:p>
        </p:txBody>
      </p:sp>
      <p:sp>
        <p:nvSpPr>
          <p:cNvPr id="8" name="Rectangle 7"/>
          <p:cNvSpPr/>
          <p:nvPr/>
        </p:nvSpPr>
        <p:spPr>
          <a:xfrm>
            <a:off x="31970" y="2636912"/>
            <a:ext cx="2918299" cy="27363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600" b="1" dirty="0" smtClean="0"/>
              <a:t>Sulphur Dioxide gas is </a:t>
            </a:r>
            <a:r>
              <a:rPr lang="en-GB" sz="1600" dirty="0" smtClean="0"/>
              <a:t>produced in </a:t>
            </a:r>
            <a:r>
              <a:rPr lang="en-GB" sz="1600" b="1" dirty="0" smtClean="0"/>
              <a:t>vehicles</a:t>
            </a:r>
            <a:r>
              <a:rPr lang="en-GB" sz="1600" dirty="0" smtClean="0"/>
              <a:t> and </a:t>
            </a:r>
            <a:r>
              <a:rPr lang="en-GB" sz="1600" b="1" dirty="0" smtClean="0"/>
              <a:t>PowerStation's</a:t>
            </a:r>
            <a:r>
              <a:rPr lang="en-GB" sz="1600" dirty="0" smtClean="0"/>
              <a:t> when </a:t>
            </a:r>
            <a:r>
              <a:rPr lang="en-GB" sz="1600" b="1" dirty="0" smtClean="0"/>
              <a:t>fuel</a:t>
            </a:r>
            <a:r>
              <a:rPr lang="en-GB" sz="1600" dirty="0" smtClean="0"/>
              <a:t> containing </a:t>
            </a:r>
            <a:r>
              <a:rPr lang="en-GB" sz="1600" b="1" dirty="0" smtClean="0"/>
              <a:t>sulfur</a:t>
            </a:r>
            <a:r>
              <a:rPr lang="en-GB" sz="1600" dirty="0" smtClean="0"/>
              <a:t> is </a:t>
            </a:r>
            <a:r>
              <a:rPr lang="en-GB" sz="1600" b="1" dirty="0" smtClean="0"/>
              <a:t>burned</a:t>
            </a:r>
            <a:r>
              <a:rPr lang="en-GB" sz="1600" dirty="0" smtClean="0"/>
              <a:t>. The sulfur dioxide </a:t>
            </a:r>
            <a:r>
              <a:rPr lang="en-GB" sz="1600" b="1" dirty="0" smtClean="0"/>
              <a:t>dissolves</a:t>
            </a:r>
            <a:r>
              <a:rPr lang="en-GB" sz="1600" dirty="0" smtClean="0"/>
              <a:t> in rain and produces </a:t>
            </a:r>
            <a:r>
              <a:rPr lang="en-GB" sz="1600" b="1" dirty="0" smtClean="0"/>
              <a:t>acid rain</a:t>
            </a:r>
            <a:r>
              <a:rPr lang="en-GB" sz="1600" dirty="0" smtClean="0"/>
              <a:t>. The sulfur dioxide  can be </a:t>
            </a:r>
            <a:r>
              <a:rPr lang="en-GB" sz="1600" b="1" dirty="0" smtClean="0"/>
              <a:t>removed</a:t>
            </a:r>
            <a:r>
              <a:rPr lang="en-GB" sz="1600" dirty="0" smtClean="0"/>
              <a:t> from the waste gases in cars by </a:t>
            </a:r>
            <a:r>
              <a:rPr lang="en-GB" sz="1600" b="1" dirty="0" smtClean="0"/>
              <a:t>catalytic</a:t>
            </a:r>
            <a:r>
              <a:rPr lang="en-GB" sz="1600" dirty="0" smtClean="0"/>
              <a:t> converters and in </a:t>
            </a:r>
            <a:r>
              <a:rPr lang="en-GB" sz="1600" b="1" dirty="0" smtClean="0"/>
              <a:t>PowerStation's</a:t>
            </a:r>
            <a:r>
              <a:rPr lang="en-GB" sz="1600" dirty="0" smtClean="0"/>
              <a:t> by reacting it with limestone. </a:t>
            </a:r>
            <a:endParaRPr lang="en-GB" sz="1600" dirty="0"/>
          </a:p>
        </p:txBody>
      </p:sp>
      <p:graphicFrame>
        <p:nvGraphicFramePr>
          <p:cNvPr id="9" name="Table 8"/>
          <p:cNvGraphicFramePr>
            <a:graphicFrameLocks noGrp="1"/>
          </p:cNvGraphicFramePr>
          <p:nvPr>
            <p:extLst>
              <p:ext uri="{D42A27DB-BD31-4B8C-83A1-F6EECF244321}">
                <p14:modId xmlns:p14="http://schemas.microsoft.com/office/powerpoint/2010/main" val="1205782779"/>
              </p:ext>
            </p:extLst>
          </p:nvPr>
        </p:nvGraphicFramePr>
        <p:xfrm>
          <a:off x="3059831" y="3717032"/>
          <a:ext cx="6012159" cy="1645920"/>
        </p:xfrm>
        <a:graphic>
          <a:graphicData uri="http://schemas.openxmlformats.org/drawingml/2006/table">
            <a:tbl>
              <a:tblPr firstRow="1" bandRow="1">
                <a:tableStyleId>{5C22544A-7EE6-4342-B048-85BDC9FD1C3A}</a:tableStyleId>
              </a:tblPr>
              <a:tblGrid>
                <a:gridCol w="3168353"/>
                <a:gridCol w="2843806"/>
              </a:tblGrid>
              <a:tr h="269288">
                <a:tc>
                  <a:txBody>
                    <a:bodyPr/>
                    <a:lstStyle/>
                    <a:p>
                      <a:pPr marL="0" marR="0" indent="0" algn="ctr" defTabSz="914400" rtl="0" eaLnBrk="1" fontAlgn="auto" latinLnBrk="0" hangingPunct="1">
                        <a:lnSpc>
                          <a:spcPct val="100000"/>
                        </a:lnSpc>
                        <a:spcBef>
                          <a:spcPct val="50000"/>
                        </a:spcBef>
                        <a:spcAft>
                          <a:spcPts val="0"/>
                        </a:spcAft>
                        <a:buClrTx/>
                        <a:buSzTx/>
                        <a:buFontTx/>
                        <a:buNone/>
                        <a:tabLst/>
                        <a:defRPr/>
                      </a:pPr>
                      <a:r>
                        <a:rPr lang="en-GB" sz="1600" b="1" dirty="0" smtClean="0">
                          <a:solidFill>
                            <a:schemeClr val="tx1"/>
                          </a:solidFill>
                          <a:latin typeface="+mn-lt"/>
                        </a:rPr>
                        <a:t>Biodiesel Advantages</a:t>
                      </a:r>
                      <a:endParaRPr lang="en-GB" sz="16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eaLnBrk="1" hangingPunct="1">
                        <a:spcBef>
                          <a:spcPct val="50000"/>
                        </a:spcBef>
                      </a:pPr>
                      <a:r>
                        <a:rPr lang="en-GB" sz="1600" b="1" dirty="0" smtClean="0">
                          <a:solidFill>
                            <a:schemeClr val="tx1"/>
                          </a:solidFill>
                          <a:latin typeface="+mn-lt"/>
                        </a:rPr>
                        <a:t>Biodiesel</a:t>
                      </a:r>
                      <a:r>
                        <a:rPr lang="en-GB" sz="1600" b="1" baseline="0" dirty="0" smtClean="0">
                          <a:solidFill>
                            <a:schemeClr val="tx1"/>
                          </a:solidFill>
                          <a:latin typeface="+mn-lt"/>
                        </a:rPr>
                        <a:t> </a:t>
                      </a:r>
                      <a:r>
                        <a:rPr lang="en-GB" sz="1600" b="1" dirty="0" smtClean="0">
                          <a:solidFill>
                            <a:schemeClr val="tx1"/>
                          </a:solidFill>
                          <a:latin typeface="+mn-lt"/>
                        </a:rPr>
                        <a:t>Disadvantages</a:t>
                      </a:r>
                      <a:endParaRPr lang="en-GB" sz="16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r>
              <a:tr h="269288">
                <a:tc>
                  <a:txBody>
                    <a:bodyPr/>
                    <a:lstStyle/>
                    <a:p>
                      <a:pPr marL="0" indent="0" eaLnBrk="1" hangingPunct="1">
                        <a:spcBef>
                          <a:spcPts val="0"/>
                        </a:spcBef>
                        <a:buFont typeface="Arial" pitchFamily="34" charset="0"/>
                        <a:buNone/>
                      </a:pPr>
                      <a:r>
                        <a:rPr lang="en-GB" sz="1600" b="1" dirty="0" smtClean="0">
                          <a:latin typeface="+mn-lt"/>
                        </a:rPr>
                        <a:t>Less harmful to animals, Reduces particulates, ‘CO</a:t>
                      </a:r>
                      <a:r>
                        <a:rPr lang="en-GB" sz="1600" b="1" baseline="-25000" dirty="0" smtClean="0">
                          <a:latin typeface="+mn-lt"/>
                        </a:rPr>
                        <a:t>2</a:t>
                      </a:r>
                      <a:r>
                        <a:rPr lang="en-GB" sz="1600" b="1" dirty="0" smtClean="0">
                          <a:latin typeface="+mn-lt"/>
                        </a:rPr>
                        <a:t> neutral’ – plants grown to create it absorb the same amount of CO</a:t>
                      </a:r>
                      <a:r>
                        <a:rPr lang="en-GB" sz="1600" b="1" baseline="-25000" dirty="0" smtClean="0">
                          <a:latin typeface="+mn-lt"/>
                        </a:rPr>
                        <a:t>2</a:t>
                      </a:r>
                      <a:r>
                        <a:rPr lang="en-GB" sz="1600" b="1" dirty="0" smtClean="0">
                          <a:latin typeface="+mn-lt"/>
                        </a:rPr>
                        <a:t> generated when it’s burnt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eaLnBrk="1" hangingPunct="1">
                        <a:spcBef>
                          <a:spcPts val="0"/>
                        </a:spcBef>
                        <a:buFont typeface="Arial" pitchFamily="34" charset="0"/>
                        <a:buNone/>
                      </a:pPr>
                      <a:r>
                        <a:rPr lang="en-GB" sz="1600" b="1" dirty="0" smtClean="0">
                          <a:latin typeface="+mn-lt"/>
                        </a:rPr>
                        <a:t>Large areas of farmland required, Less food produced </a:t>
                      </a:r>
                      <a:r>
                        <a:rPr lang="en-GB" sz="1600" b="1" dirty="0" smtClean="0">
                          <a:latin typeface="+mn-lt"/>
                          <a:sym typeface="Wingdings" pitchFamily="2" charset="2"/>
                        </a:rPr>
                        <a:t> </a:t>
                      </a:r>
                      <a:r>
                        <a:rPr lang="en-GB" sz="1600" b="1" dirty="0" smtClean="0">
                          <a:latin typeface="+mn-lt"/>
                        </a:rPr>
                        <a:t>Famine</a:t>
                      </a:r>
                    </a:p>
                    <a:p>
                      <a:pPr marL="0" indent="0" eaLnBrk="1" hangingPunct="1">
                        <a:spcBef>
                          <a:spcPts val="0"/>
                        </a:spcBef>
                        <a:buFont typeface="Arial" pitchFamily="34" charset="0"/>
                        <a:buNone/>
                      </a:pPr>
                      <a:r>
                        <a:rPr lang="en-GB" sz="1600" b="1" dirty="0" smtClean="0">
                          <a:latin typeface="+mn-lt"/>
                        </a:rPr>
                        <a:t>Destruction of habitats</a:t>
                      </a:r>
                    </a:p>
                    <a:p>
                      <a:pPr marL="0" indent="0" eaLnBrk="1" hangingPunct="1">
                        <a:spcBef>
                          <a:spcPts val="0"/>
                        </a:spcBef>
                        <a:buFont typeface="Arial" pitchFamily="34" charset="0"/>
                        <a:buNone/>
                      </a:pPr>
                      <a:r>
                        <a:rPr lang="en-GB" sz="1600" b="1" dirty="0" smtClean="0">
                          <a:latin typeface="+mn-lt"/>
                        </a:rPr>
                        <a:t>Freezes at low temps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2" name="Rectangle 11"/>
          <p:cNvSpPr/>
          <p:nvPr/>
        </p:nvSpPr>
        <p:spPr>
          <a:xfrm>
            <a:off x="68815" y="5445224"/>
            <a:ext cx="3783105" cy="135394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lvl="0" defTabSz="717550" fontAlgn="base">
              <a:spcBef>
                <a:spcPct val="20000"/>
              </a:spcBef>
              <a:spcAft>
                <a:spcPct val="0"/>
              </a:spcAft>
              <a:tabLst>
                <a:tab pos="87313" algn="l"/>
              </a:tabLst>
            </a:pPr>
            <a:r>
              <a:rPr lang="en-GB" sz="1600" b="1" dirty="0" smtClean="0"/>
              <a:t>Hydrogen fuel: ADVANTAGES</a:t>
            </a:r>
            <a:r>
              <a:rPr lang="en-GB" sz="1600" dirty="0" smtClean="0"/>
              <a:t>: </a:t>
            </a:r>
            <a:r>
              <a:rPr kumimoji="0" lang="en-GB" sz="1600" b="0" i="0" u="none" strike="noStrike" cap="none" normalizeH="0" baseline="0" dirty="0" smtClean="0">
                <a:ln>
                  <a:noFill/>
                </a:ln>
                <a:solidFill>
                  <a:schemeClr val="tx1"/>
                </a:solidFill>
                <a:effectLst/>
              </a:rPr>
              <a:t>Very clean – no CO</a:t>
            </a:r>
            <a:r>
              <a:rPr kumimoji="0" lang="en-GB" sz="1600" b="0" i="0" u="none" strike="noStrike" cap="none" normalizeH="0" baseline="-25000" dirty="0" smtClean="0">
                <a:ln>
                  <a:noFill/>
                </a:ln>
                <a:solidFill>
                  <a:schemeClr val="tx1"/>
                </a:solidFill>
                <a:effectLst/>
              </a:rPr>
              <a:t>2,</a:t>
            </a:r>
            <a:r>
              <a:rPr kumimoji="0" lang="en-GB" sz="1600" b="0" i="0" u="none" strike="noStrike" cap="none" normalizeH="0" baseline="0" dirty="0" smtClean="0">
                <a:ln>
                  <a:noFill/>
                </a:ln>
                <a:solidFill>
                  <a:schemeClr val="tx1"/>
                </a:solidFill>
                <a:effectLst/>
              </a:rPr>
              <a:t>Water is the only product.</a:t>
            </a:r>
            <a:r>
              <a:rPr kumimoji="0" lang="en-GB" sz="1600" b="0" i="0" u="none" strike="noStrike" cap="none" normalizeH="0" dirty="0" smtClean="0">
                <a:ln>
                  <a:noFill/>
                </a:ln>
                <a:solidFill>
                  <a:schemeClr val="tx1"/>
                </a:solidFill>
                <a:effectLst/>
              </a:rPr>
              <a:t> </a:t>
            </a:r>
            <a:r>
              <a:rPr kumimoji="0" lang="en-GB" sz="1600" b="1" i="0" u="none" strike="noStrike" cap="none" normalizeH="0" dirty="0" smtClean="0">
                <a:ln>
                  <a:noFill/>
                </a:ln>
                <a:solidFill>
                  <a:schemeClr val="tx1"/>
                </a:solidFill>
                <a:effectLst/>
              </a:rPr>
              <a:t>DISADVANTAGES</a:t>
            </a:r>
            <a:r>
              <a:rPr kumimoji="0" lang="en-GB" sz="1600" b="0" i="0" u="none" strike="noStrike" cap="none" normalizeH="0" dirty="0" smtClean="0">
                <a:ln>
                  <a:noFill/>
                </a:ln>
                <a:solidFill>
                  <a:schemeClr val="tx1"/>
                </a:solidFill>
                <a:effectLst/>
              </a:rPr>
              <a:t>: </a:t>
            </a:r>
            <a:r>
              <a:rPr kumimoji="0" lang="en-GB" sz="1600" b="0" i="0" u="none" strike="noStrike" cap="none" normalizeH="0" baseline="0" dirty="0" smtClean="0">
                <a:ln>
                  <a:noFill/>
                </a:ln>
                <a:solidFill>
                  <a:schemeClr val="tx1"/>
                </a:solidFill>
                <a:effectLst/>
              </a:rPr>
              <a:t>Hydrogen is explosive, Takes up a large volume </a:t>
            </a:r>
            <a:r>
              <a:rPr kumimoji="0" lang="en-GB" sz="1600" b="0" i="0" u="none" strike="noStrike" cap="none" normalizeH="0" baseline="0" dirty="0" smtClean="0">
                <a:ln>
                  <a:noFill/>
                </a:ln>
                <a:solidFill>
                  <a:schemeClr val="tx1"/>
                </a:solidFill>
                <a:effectLst/>
                <a:sym typeface="Wingdings" pitchFamily="2" charset="2"/>
              </a:rPr>
              <a:t> storage becomes an issue.</a:t>
            </a:r>
            <a:endParaRPr lang="en-GB" sz="1600" dirty="0" smtClean="0"/>
          </a:p>
        </p:txBody>
      </p:sp>
      <p:sp>
        <p:nvSpPr>
          <p:cNvPr id="14" name="Rectangle 13"/>
          <p:cNvSpPr/>
          <p:nvPr/>
        </p:nvSpPr>
        <p:spPr>
          <a:xfrm>
            <a:off x="3923927" y="5445224"/>
            <a:ext cx="5148063" cy="135394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600" b="1" dirty="0" smtClean="0"/>
              <a:t>Ethanol fuel: ADVANTAGES: </a:t>
            </a:r>
            <a:r>
              <a:rPr lang="en-GB" sz="1600" dirty="0" smtClean="0"/>
              <a:t>Easily made by fermenting sugar cane, Gives off CO</a:t>
            </a:r>
            <a:r>
              <a:rPr lang="en-GB" sz="1600" baseline="-25000" dirty="0" smtClean="0"/>
              <a:t>2</a:t>
            </a:r>
            <a:r>
              <a:rPr lang="en-GB" sz="1600" dirty="0" smtClean="0"/>
              <a:t> but the sugar cane it comes from absorbs CO</a:t>
            </a:r>
            <a:r>
              <a:rPr lang="en-GB" sz="1600" baseline="-25000" dirty="0" smtClean="0"/>
              <a:t>2</a:t>
            </a:r>
            <a:r>
              <a:rPr lang="en-GB" sz="1600" dirty="0" smtClean="0"/>
              <a:t> when growing. </a:t>
            </a:r>
            <a:r>
              <a:rPr lang="en-GB" sz="1600" b="1" dirty="0" smtClean="0"/>
              <a:t>DISADVANTAGES</a:t>
            </a:r>
            <a:r>
              <a:rPr lang="en-GB" sz="1600" dirty="0" smtClean="0"/>
              <a:t>: Large areas of farmland required, Less food produced as people use it for fuel instead!</a:t>
            </a:r>
            <a:endParaRPr lang="en-GB" sz="1600" dirty="0"/>
          </a:p>
        </p:txBody>
      </p:sp>
    </p:spTree>
    <p:extLst>
      <p:ext uri="{BB962C8B-B14F-4D97-AF65-F5344CB8AC3E}">
        <p14:creationId xmlns:p14="http://schemas.microsoft.com/office/powerpoint/2010/main" val="1612955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856984" cy="9361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dirty="0" smtClean="0"/>
              <a:t>AQA Knowledge PowerPoint</a:t>
            </a:r>
          </a:p>
          <a:p>
            <a:pPr algn="ctr"/>
            <a:r>
              <a:rPr lang="en-GB" b="1" dirty="0" smtClean="0"/>
              <a:t> Unit 1 Chemistry 1 C1.5 Other useful substances from crude oil</a:t>
            </a:r>
            <a:endParaRPr lang="en-GB" b="1" dirty="0"/>
          </a:p>
        </p:txBody>
      </p:sp>
      <p:sp>
        <p:nvSpPr>
          <p:cNvPr id="6" name="TextBox 5"/>
          <p:cNvSpPr txBox="1"/>
          <p:nvPr/>
        </p:nvSpPr>
        <p:spPr>
          <a:xfrm>
            <a:off x="179512" y="1466200"/>
            <a:ext cx="8856984" cy="4739759"/>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GB" sz="2000" b="1" dirty="0" smtClean="0">
                <a:solidFill>
                  <a:schemeClr val="bg1"/>
                </a:solidFill>
              </a:rPr>
              <a:t>Fractions from the distillation of crude oil can be broken down (cracked) to make smaller molecules including unsaturated hydrocarbons such as </a:t>
            </a:r>
            <a:r>
              <a:rPr lang="en-GB" sz="2000" b="1" dirty="0" err="1" smtClean="0">
                <a:solidFill>
                  <a:schemeClr val="bg1"/>
                </a:solidFill>
              </a:rPr>
              <a:t>ethene</a:t>
            </a:r>
            <a:r>
              <a:rPr lang="en-GB" sz="2000" b="1" dirty="0" smtClean="0">
                <a:solidFill>
                  <a:schemeClr val="bg1"/>
                </a:solidFill>
              </a:rPr>
              <a:t>. Unsaturated hydrocarbons can be used to make polymers and </a:t>
            </a:r>
            <a:r>
              <a:rPr lang="en-GB" sz="2000" b="1" dirty="0" err="1" smtClean="0">
                <a:solidFill>
                  <a:schemeClr val="bg1"/>
                </a:solidFill>
              </a:rPr>
              <a:t>ethene</a:t>
            </a:r>
            <a:r>
              <a:rPr lang="en-GB" sz="2000" b="1" dirty="0" smtClean="0">
                <a:solidFill>
                  <a:schemeClr val="bg1"/>
                </a:solidFill>
              </a:rPr>
              <a:t> can be used to make ethanol. Ethanol can also be made by fermentation.</a:t>
            </a:r>
          </a:p>
          <a:p>
            <a:pPr algn="ctr"/>
            <a:endParaRPr lang="en-GB" sz="2000" b="1" dirty="0">
              <a:solidFill>
                <a:schemeClr val="bg1"/>
              </a:solidFill>
            </a:endParaRPr>
          </a:p>
          <a:p>
            <a:pPr marL="342900" indent="-342900">
              <a:buFont typeface="Arial" panose="020B0604020202020204" pitchFamily="34" charset="0"/>
              <a:buChar char="•"/>
            </a:pPr>
            <a:r>
              <a:rPr lang="en-GB" sz="2400" b="1" dirty="0" smtClean="0">
                <a:solidFill>
                  <a:schemeClr val="tx1"/>
                </a:solidFill>
              </a:rPr>
              <a:t>C1.5.1 Obtaining useful substances from crude oil – </a:t>
            </a:r>
            <a:r>
              <a:rPr lang="en-GB" sz="2400" dirty="0" smtClean="0">
                <a:solidFill>
                  <a:schemeClr val="tx1"/>
                </a:solidFill>
              </a:rPr>
              <a:t>no Higher Tier content. </a:t>
            </a:r>
          </a:p>
          <a:p>
            <a:pPr marL="285750" indent="-285750">
              <a:buFont typeface="Arial" panose="020B0604020202020204" pitchFamily="34" charset="0"/>
              <a:buChar char="•"/>
            </a:pPr>
            <a:endParaRPr lang="en-GB" sz="2400" b="1" dirty="0" smtClean="0">
              <a:solidFill>
                <a:schemeClr val="tx1"/>
              </a:solidFill>
            </a:endParaRPr>
          </a:p>
          <a:p>
            <a:pPr marL="285750" indent="-285750">
              <a:buFont typeface="Arial" panose="020B0604020202020204" pitchFamily="34" charset="0"/>
              <a:buChar char="•"/>
            </a:pPr>
            <a:r>
              <a:rPr lang="en-GB" sz="2400" b="1" dirty="0" smtClean="0">
                <a:solidFill>
                  <a:schemeClr val="tx1"/>
                </a:solidFill>
              </a:rPr>
              <a:t>C1.5.2 Polymers – </a:t>
            </a:r>
            <a:r>
              <a:rPr lang="en-GB" sz="2400" dirty="0" smtClean="0">
                <a:solidFill>
                  <a:schemeClr val="tx1"/>
                </a:solidFill>
              </a:rPr>
              <a:t>no Higher Tier content. </a:t>
            </a:r>
          </a:p>
          <a:p>
            <a:r>
              <a:rPr lang="en-GB" sz="2400" b="1" dirty="0" smtClean="0">
                <a:solidFill>
                  <a:schemeClr val="tx1"/>
                </a:solidFill>
              </a:rPr>
              <a:t> </a:t>
            </a:r>
            <a:endParaRPr lang="en-GB" sz="2400" b="1" dirty="0">
              <a:solidFill>
                <a:schemeClr val="tx1"/>
              </a:solidFill>
            </a:endParaRPr>
          </a:p>
          <a:p>
            <a:pPr marL="285750" indent="-285750">
              <a:buFont typeface="Arial" panose="020B0604020202020204" pitchFamily="34" charset="0"/>
              <a:buChar char="•"/>
            </a:pPr>
            <a:r>
              <a:rPr lang="en-GB" sz="2400" b="1" dirty="0" smtClean="0">
                <a:solidFill>
                  <a:schemeClr val="tx1"/>
                </a:solidFill>
              </a:rPr>
              <a:t>C1.5.3 Ethanol - </a:t>
            </a:r>
            <a:r>
              <a:rPr lang="en-GB" sz="2400" dirty="0" smtClean="0">
                <a:solidFill>
                  <a:schemeClr val="tx1"/>
                </a:solidFill>
              </a:rPr>
              <a:t>no Higher Tier content. </a:t>
            </a:r>
          </a:p>
          <a:p>
            <a:pPr marL="285750" indent="-285750">
              <a:buFont typeface="Arial" panose="020B0604020202020204" pitchFamily="34" charset="0"/>
              <a:buChar char="•"/>
            </a:pPr>
            <a:endParaRPr lang="en-GB" b="1" dirty="0">
              <a:solidFill>
                <a:schemeClr val="tx1"/>
              </a:solidFill>
            </a:endParaRPr>
          </a:p>
          <a:p>
            <a:pPr marL="285750" indent="-285750">
              <a:buFont typeface="Arial" panose="020B0604020202020204" pitchFamily="34" charset="0"/>
              <a:buChar char="•"/>
            </a:pPr>
            <a:endParaRPr lang="en-GB" b="1" dirty="0" smtClean="0">
              <a:solidFill>
                <a:schemeClr val="tx1"/>
              </a:solidFill>
            </a:endParaRPr>
          </a:p>
          <a:p>
            <a:endParaRPr lang="en-GB" b="1" dirty="0">
              <a:solidFill>
                <a:schemeClr val="tx1"/>
              </a:solidFill>
            </a:endParaRPr>
          </a:p>
        </p:txBody>
      </p:sp>
      <p:sp>
        <p:nvSpPr>
          <p:cNvPr id="7" name="Footer Placeholder 4"/>
          <p:cNvSpPr>
            <a:spLocks noGrp="1"/>
          </p:cNvSpPr>
          <p:nvPr>
            <p:ph type="ftr" sz="quarter" idx="11"/>
          </p:nvPr>
        </p:nvSpPr>
        <p:spPr>
          <a:xfrm>
            <a:off x="1900064" y="6356350"/>
            <a:ext cx="5264224" cy="365125"/>
          </a:xfrm>
        </p:spPr>
        <p:style>
          <a:lnRef idx="1">
            <a:schemeClr val="accent2"/>
          </a:lnRef>
          <a:fillRef idx="2">
            <a:schemeClr val="accent2"/>
          </a:fillRef>
          <a:effectRef idx="1">
            <a:schemeClr val="accent2"/>
          </a:effectRef>
          <a:fontRef idx="minor">
            <a:schemeClr val="dk1"/>
          </a:fontRef>
        </p:style>
        <p:txBody>
          <a:bodyPr/>
          <a:lstStyle/>
          <a:p>
            <a:r>
              <a:rPr lang="en-GB" dirty="0" smtClean="0"/>
              <a:t>PiXL AQA Unit 1 Chemistry 1: GCSE Science A for certification June 2014 onwards</a:t>
            </a:r>
          </a:p>
        </p:txBody>
      </p:sp>
    </p:spTree>
    <p:extLst>
      <p:ext uri="{BB962C8B-B14F-4D97-AF65-F5344CB8AC3E}">
        <p14:creationId xmlns:p14="http://schemas.microsoft.com/office/powerpoint/2010/main" val="319494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488" y="44624"/>
            <a:ext cx="5504624" cy="400110"/>
          </a:xfrm>
          <a:prstGeom prst="rect">
            <a:avLst/>
          </a:prstGeom>
          <a:ln w="38100"/>
        </p:spPr>
        <p:style>
          <a:lnRef idx="2">
            <a:schemeClr val="accent2"/>
          </a:lnRef>
          <a:fillRef idx="1">
            <a:schemeClr val="lt1"/>
          </a:fillRef>
          <a:effectRef idx="0">
            <a:schemeClr val="accent2"/>
          </a:effectRef>
          <a:fontRef idx="minor">
            <a:schemeClr val="dk1"/>
          </a:fontRef>
        </p:style>
        <p:txBody>
          <a:bodyPr wrap="square">
            <a:spAutoFit/>
          </a:bodyPr>
          <a:lstStyle/>
          <a:p>
            <a:r>
              <a:rPr lang="en-GB" sz="2000" b="1" dirty="0" smtClean="0">
                <a:solidFill>
                  <a:schemeClr val="tx1"/>
                </a:solidFill>
              </a:rPr>
              <a:t>C1.5.1 Obtaining useful substances from crude oil </a:t>
            </a:r>
            <a:endParaRPr lang="en-GB" sz="2000" dirty="0"/>
          </a:p>
        </p:txBody>
      </p:sp>
      <p:sp>
        <p:nvSpPr>
          <p:cNvPr id="3" name="TextBox 2"/>
          <p:cNvSpPr txBox="1"/>
          <p:nvPr/>
        </p:nvSpPr>
        <p:spPr>
          <a:xfrm>
            <a:off x="97591" y="3645024"/>
            <a:ext cx="5494980" cy="3077766"/>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smtClean="0"/>
              <a:t>Cracking – this is when a large alkane is turned into a smaller alkane and an alkene.</a:t>
            </a:r>
          </a:p>
          <a:p>
            <a:pPr algn="ctr"/>
            <a:r>
              <a:rPr lang="en-GB" dirty="0" smtClean="0"/>
              <a:t>You </a:t>
            </a:r>
            <a:r>
              <a:rPr lang="en-GB" dirty="0"/>
              <a:t>can ‘</a:t>
            </a:r>
            <a:r>
              <a:rPr lang="en-GB" b="1" dirty="0"/>
              <a:t>crack</a:t>
            </a:r>
            <a:r>
              <a:rPr lang="en-GB" dirty="0"/>
              <a:t>’ it into </a:t>
            </a:r>
            <a:r>
              <a:rPr lang="en-GB" b="1" dirty="0"/>
              <a:t>smaller</a:t>
            </a:r>
            <a:r>
              <a:rPr lang="en-GB" dirty="0"/>
              <a:t>, </a:t>
            </a:r>
            <a:r>
              <a:rPr lang="en-GB" b="1" dirty="0"/>
              <a:t>more useful hydrocarbons</a:t>
            </a:r>
          </a:p>
          <a:p>
            <a:pPr algn="ctr"/>
            <a:r>
              <a:rPr lang="pt-BR" dirty="0" smtClean="0"/>
              <a:t>      </a:t>
            </a:r>
            <a:r>
              <a:rPr lang="pt-BR" sz="2000" b="1" dirty="0" smtClean="0">
                <a:solidFill>
                  <a:srgbClr val="C00000"/>
                </a:solidFill>
              </a:rPr>
              <a:t>Hexane     </a:t>
            </a:r>
            <a:r>
              <a:rPr lang="pt-BR" sz="2000" b="1" dirty="0" smtClean="0">
                <a:solidFill>
                  <a:srgbClr val="C00000"/>
                </a:solidFill>
                <a:sym typeface="Wingdings" pitchFamily="2" charset="2"/>
              </a:rPr>
              <a:t>   bu</a:t>
            </a:r>
            <a:r>
              <a:rPr lang="pt-BR" sz="2000" b="1" dirty="0" smtClean="0">
                <a:solidFill>
                  <a:srgbClr val="C00000"/>
                </a:solidFill>
              </a:rPr>
              <a:t>tane   +   ethene</a:t>
            </a:r>
          </a:p>
          <a:p>
            <a:pPr algn="ctr"/>
            <a:endParaRPr lang="pt-BR" sz="2000" b="1" dirty="0">
              <a:solidFill>
                <a:srgbClr val="C00000"/>
              </a:solidFill>
            </a:endParaRPr>
          </a:p>
          <a:p>
            <a:pPr algn="ctr"/>
            <a:r>
              <a:rPr lang="pt-BR" sz="2000" b="1" dirty="0" smtClean="0">
                <a:solidFill>
                  <a:srgbClr val="C00000"/>
                </a:solidFill>
              </a:rPr>
              <a:t>C</a:t>
            </a:r>
            <a:r>
              <a:rPr lang="pt-BR" sz="2000" b="1" baseline="-25000" dirty="0" smtClean="0">
                <a:solidFill>
                  <a:srgbClr val="C00000"/>
                </a:solidFill>
              </a:rPr>
              <a:t>10</a:t>
            </a:r>
            <a:r>
              <a:rPr lang="pt-BR" sz="2000" b="1" dirty="0" smtClean="0">
                <a:solidFill>
                  <a:srgbClr val="C00000"/>
                </a:solidFill>
              </a:rPr>
              <a:t>H</a:t>
            </a:r>
            <a:r>
              <a:rPr lang="pt-BR" sz="2000" b="1" baseline="-25000" dirty="0" smtClean="0">
                <a:solidFill>
                  <a:srgbClr val="C00000"/>
                </a:solidFill>
              </a:rPr>
              <a:t>22</a:t>
            </a:r>
            <a:r>
              <a:rPr lang="pt-BR" sz="2000" b="1" dirty="0" smtClean="0">
                <a:solidFill>
                  <a:srgbClr val="C00000"/>
                </a:solidFill>
              </a:rPr>
              <a:t>	</a:t>
            </a:r>
            <a:r>
              <a:rPr lang="pt-BR" sz="2000" b="1" dirty="0" smtClean="0">
                <a:solidFill>
                  <a:srgbClr val="C00000"/>
                </a:solidFill>
                <a:sym typeface="Wingdings" pitchFamily="2" charset="2"/>
              </a:rPr>
              <a:t></a:t>
            </a:r>
            <a:r>
              <a:rPr lang="pt-BR" sz="2000" b="1" dirty="0" smtClean="0">
                <a:solidFill>
                  <a:srgbClr val="C00000"/>
                </a:solidFill>
              </a:rPr>
              <a:t>   C</a:t>
            </a:r>
            <a:r>
              <a:rPr lang="pt-BR" sz="2000" b="1" baseline="-25000" dirty="0" smtClean="0">
                <a:solidFill>
                  <a:srgbClr val="C00000"/>
                </a:solidFill>
              </a:rPr>
              <a:t>5</a:t>
            </a:r>
            <a:r>
              <a:rPr lang="pt-BR" sz="2000" b="1" dirty="0" smtClean="0">
                <a:solidFill>
                  <a:srgbClr val="C00000"/>
                </a:solidFill>
              </a:rPr>
              <a:t>H</a:t>
            </a:r>
            <a:r>
              <a:rPr lang="pt-BR" sz="2000" b="1" baseline="-25000" dirty="0" smtClean="0">
                <a:solidFill>
                  <a:srgbClr val="C00000"/>
                </a:solidFill>
              </a:rPr>
              <a:t>12</a:t>
            </a:r>
            <a:r>
              <a:rPr lang="pt-BR" sz="2000" b="1" dirty="0" smtClean="0">
                <a:solidFill>
                  <a:srgbClr val="C00000"/>
                </a:solidFill>
              </a:rPr>
              <a:t>       +   C</a:t>
            </a:r>
            <a:r>
              <a:rPr lang="pt-BR" sz="2000" b="1" baseline="-25000" dirty="0" smtClean="0">
                <a:solidFill>
                  <a:srgbClr val="C00000"/>
                </a:solidFill>
              </a:rPr>
              <a:t>2</a:t>
            </a:r>
            <a:r>
              <a:rPr lang="pt-BR" sz="2000" b="1" dirty="0" smtClean="0">
                <a:solidFill>
                  <a:srgbClr val="C00000"/>
                </a:solidFill>
              </a:rPr>
              <a:t>H</a:t>
            </a:r>
            <a:r>
              <a:rPr lang="pt-BR" sz="2000" b="1" baseline="-25000" dirty="0" smtClean="0">
                <a:solidFill>
                  <a:srgbClr val="C00000"/>
                </a:solidFill>
              </a:rPr>
              <a:t>4</a:t>
            </a:r>
          </a:p>
          <a:p>
            <a:pPr algn="ctr"/>
            <a:endParaRPr lang="pt-BR" sz="2000" b="1" baseline="-25000" dirty="0">
              <a:solidFill>
                <a:srgbClr val="C00000"/>
              </a:solidFill>
            </a:endParaRPr>
          </a:p>
          <a:p>
            <a:pPr algn="ctr"/>
            <a:endParaRPr lang="pt-BR" sz="2000" b="1" baseline="-25000" dirty="0" smtClean="0">
              <a:solidFill>
                <a:srgbClr val="C00000"/>
              </a:solidFill>
            </a:endParaRPr>
          </a:p>
          <a:p>
            <a:pPr algn="ctr"/>
            <a:endParaRPr lang="pt-BR" sz="2000" b="1" baseline="-25000" dirty="0">
              <a:solidFill>
                <a:srgbClr val="C00000"/>
              </a:solidFill>
            </a:endParaRPr>
          </a:p>
          <a:p>
            <a:pPr algn="ctr"/>
            <a:endParaRPr lang="pt-BR" sz="2000" b="1" baseline="-25000" dirty="0" smtClean="0">
              <a:solidFill>
                <a:srgbClr val="C00000"/>
              </a:solidFill>
            </a:endParaRPr>
          </a:p>
          <a:p>
            <a:pPr algn="ctr"/>
            <a:endParaRPr lang="pt-BR" sz="2000" b="1" baseline="-25000" dirty="0">
              <a:solidFill>
                <a:srgbClr val="C00000"/>
              </a:solidFill>
            </a:endParaRPr>
          </a:p>
          <a:p>
            <a:pPr algn="ctr"/>
            <a:endParaRPr lang="pt-BR" sz="2000" b="1" baseline="-25000" dirty="0">
              <a:solidFill>
                <a:srgbClr val="C00000"/>
              </a:solidFill>
            </a:endParaRPr>
          </a:p>
        </p:txBody>
      </p:sp>
      <p:sp>
        <p:nvSpPr>
          <p:cNvPr id="4" name="TextBox 3"/>
          <p:cNvSpPr txBox="1"/>
          <p:nvPr/>
        </p:nvSpPr>
        <p:spPr>
          <a:xfrm>
            <a:off x="5625535" y="44624"/>
            <a:ext cx="3438228" cy="332398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smtClean="0"/>
              <a:t>Alkenes</a:t>
            </a:r>
            <a:r>
              <a:rPr lang="en-GB" dirty="0" smtClean="0"/>
              <a:t> – Alkenes are hydrocarbons (made up of carbon and hydrogen) with a </a:t>
            </a:r>
            <a:r>
              <a:rPr lang="en-GB" b="1" dirty="0" smtClean="0"/>
              <a:t>carbon-carbon</a:t>
            </a:r>
            <a:r>
              <a:rPr lang="en-GB" dirty="0" smtClean="0"/>
              <a:t> double bond (</a:t>
            </a:r>
            <a:r>
              <a:rPr lang="en-GB" b="1" dirty="0" smtClean="0"/>
              <a:t>C=C</a:t>
            </a:r>
            <a:r>
              <a:rPr lang="en-GB" dirty="0" smtClean="0"/>
              <a:t>).  They have the general formula </a:t>
            </a:r>
            <a:r>
              <a:rPr lang="en-GB" sz="2400" b="1" dirty="0" smtClean="0">
                <a:solidFill>
                  <a:srgbClr val="C00000"/>
                </a:solidFill>
              </a:rPr>
              <a:t>C</a:t>
            </a:r>
            <a:r>
              <a:rPr lang="en-GB" sz="2400" b="1" baseline="-25000" dirty="0" smtClean="0">
                <a:solidFill>
                  <a:srgbClr val="C00000"/>
                </a:solidFill>
              </a:rPr>
              <a:t>n</a:t>
            </a:r>
            <a:r>
              <a:rPr lang="en-GB" sz="2400" b="1" dirty="0" smtClean="0">
                <a:solidFill>
                  <a:srgbClr val="C00000"/>
                </a:solidFill>
              </a:rPr>
              <a:t>H</a:t>
            </a:r>
            <a:r>
              <a:rPr lang="en-GB" sz="2400" b="1" baseline="-25000" dirty="0" smtClean="0">
                <a:solidFill>
                  <a:srgbClr val="C00000"/>
                </a:solidFill>
              </a:rPr>
              <a:t>2n</a:t>
            </a:r>
            <a:r>
              <a:rPr lang="en-GB" sz="2400" b="1" dirty="0" smtClean="0">
                <a:solidFill>
                  <a:srgbClr val="C00000"/>
                </a:solidFill>
              </a:rPr>
              <a:t> </a:t>
            </a:r>
            <a:r>
              <a:rPr lang="en-GB" dirty="0" smtClean="0"/>
              <a:t>(2 hydrogens for every carbon)</a:t>
            </a:r>
          </a:p>
          <a:p>
            <a:pPr algn="ctr"/>
            <a:endParaRPr lang="en-GB" dirty="0" smtClean="0"/>
          </a:p>
          <a:p>
            <a:pPr algn="ctr"/>
            <a:endParaRPr lang="en-GB" dirty="0" smtClean="0"/>
          </a:p>
          <a:p>
            <a:pPr algn="ctr"/>
            <a:endParaRPr lang="en-GB" sz="2000" dirty="0"/>
          </a:p>
          <a:p>
            <a:pPr algn="ctr"/>
            <a:endParaRPr lang="en-GB" sz="2000" dirty="0" smtClean="0"/>
          </a:p>
          <a:p>
            <a:pPr algn="ctr"/>
            <a:endParaRPr lang="en-GB" sz="2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912" y="5500337"/>
            <a:ext cx="5384338" cy="123536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4542" y="3557218"/>
            <a:ext cx="2905931" cy="1311942"/>
          </a:xfrm>
          <a:prstGeom prst="rect">
            <a:avLst/>
          </a:prstGeom>
        </p:spPr>
      </p:pic>
      <p:sp>
        <p:nvSpPr>
          <p:cNvPr id="7" name="TextBox 6"/>
          <p:cNvSpPr txBox="1"/>
          <p:nvPr/>
        </p:nvSpPr>
        <p:spPr>
          <a:xfrm>
            <a:off x="5625536" y="4915034"/>
            <a:ext cx="3486928" cy="175432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b="1" dirty="0" smtClean="0">
                <a:solidFill>
                  <a:schemeClr val="tx1"/>
                </a:solidFill>
              </a:rPr>
              <a:t>TESTING FOR ALKENES</a:t>
            </a:r>
            <a:r>
              <a:rPr lang="en-GB" dirty="0" smtClean="0">
                <a:solidFill>
                  <a:schemeClr val="tx1"/>
                </a:solidFill>
              </a:rPr>
              <a:t>: You can use </a:t>
            </a:r>
            <a:r>
              <a:rPr lang="en-GB" b="1" dirty="0" smtClean="0">
                <a:solidFill>
                  <a:schemeClr val="tx1"/>
                </a:solidFill>
              </a:rPr>
              <a:t>bromine water </a:t>
            </a:r>
            <a:r>
              <a:rPr lang="en-GB" dirty="0" smtClean="0">
                <a:solidFill>
                  <a:schemeClr val="tx1"/>
                </a:solidFill>
              </a:rPr>
              <a:t>to work out if you have an </a:t>
            </a:r>
            <a:r>
              <a:rPr lang="en-GB" b="1" dirty="0" smtClean="0">
                <a:solidFill>
                  <a:schemeClr val="tx1"/>
                </a:solidFill>
              </a:rPr>
              <a:t>alkene</a:t>
            </a:r>
            <a:r>
              <a:rPr lang="en-GB" dirty="0" smtClean="0">
                <a:solidFill>
                  <a:schemeClr val="tx1"/>
                </a:solidFill>
              </a:rPr>
              <a:t>.  Bromine water is </a:t>
            </a:r>
            <a:r>
              <a:rPr lang="en-GB" b="1" dirty="0" smtClean="0">
                <a:solidFill>
                  <a:schemeClr val="tx1"/>
                </a:solidFill>
              </a:rPr>
              <a:t>brow</a:t>
            </a:r>
            <a:r>
              <a:rPr lang="en-GB" dirty="0" smtClean="0">
                <a:solidFill>
                  <a:schemeClr val="tx1"/>
                </a:solidFill>
              </a:rPr>
              <a:t>n.  </a:t>
            </a:r>
            <a:r>
              <a:rPr lang="en-GB" b="1" dirty="0" smtClean="0">
                <a:solidFill>
                  <a:schemeClr val="tx1"/>
                </a:solidFill>
              </a:rPr>
              <a:t>Alkenes</a:t>
            </a:r>
            <a:r>
              <a:rPr lang="en-GB" dirty="0" smtClean="0">
                <a:solidFill>
                  <a:schemeClr val="tx1"/>
                </a:solidFill>
              </a:rPr>
              <a:t> make it colourless.  </a:t>
            </a:r>
            <a:r>
              <a:rPr lang="en-GB" b="1" dirty="0" smtClean="0">
                <a:solidFill>
                  <a:schemeClr val="tx1"/>
                </a:solidFill>
              </a:rPr>
              <a:t>Alkanes do not</a:t>
            </a:r>
            <a:r>
              <a:rPr lang="en-GB" dirty="0" smtClean="0">
                <a:solidFill>
                  <a:schemeClr val="tx1"/>
                </a:solidFill>
              </a:rPr>
              <a:t> change the colour (it stays brown).</a:t>
            </a:r>
            <a:endParaRPr lang="en-GB" dirty="0">
              <a:solidFill>
                <a:schemeClr val="tx1"/>
              </a:solidFill>
            </a:endParaRPr>
          </a:p>
        </p:txBody>
      </p:sp>
      <p:sp>
        <p:nvSpPr>
          <p:cNvPr id="9" name="TextBox 8"/>
          <p:cNvSpPr txBox="1"/>
          <p:nvPr/>
        </p:nvSpPr>
        <p:spPr>
          <a:xfrm rot="5400000">
            <a:off x="1356702" y="-732534"/>
            <a:ext cx="2954655" cy="5517083"/>
          </a:xfrm>
          <a:prstGeom prst="rect">
            <a:avLst/>
          </a:prstGeom>
          <a:ln/>
        </p:spPr>
        <p:style>
          <a:lnRef idx="1">
            <a:schemeClr val="accent2"/>
          </a:lnRef>
          <a:fillRef idx="2">
            <a:schemeClr val="accent2"/>
          </a:fillRef>
          <a:effectRef idx="1">
            <a:schemeClr val="accent2"/>
          </a:effectRef>
          <a:fontRef idx="minor">
            <a:schemeClr val="dk1"/>
          </a:fontRef>
        </p:style>
        <p:txBody>
          <a:bodyPr vert="vert270" wrap="square" rtlCol="0">
            <a:spAutoFit/>
          </a:bodyPr>
          <a:lstStyle/>
          <a:p>
            <a:r>
              <a:rPr lang="en-GB" b="1" dirty="0" smtClean="0"/>
              <a:t>More</a:t>
            </a:r>
            <a:r>
              <a:rPr lang="en-GB" dirty="0" smtClean="0"/>
              <a:t> demand for </a:t>
            </a:r>
            <a:r>
              <a:rPr lang="en-GB" b="1" dirty="0" smtClean="0"/>
              <a:t>shorter</a:t>
            </a:r>
            <a:r>
              <a:rPr lang="en-GB" dirty="0" smtClean="0"/>
              <a:t> chain hydrocarbons. Short chain </a:t>
            </a:r>
            <a:r>
              <a:rPr lang="en-GB" b="1" dirty="0" smtClean="0"/>
              <a:t>preferred</a:t>
            </a:r>
            <a:r>
              <a:rPr lang="en-GB" dirty="0"/>
              <a:t> </a:t>
            </a:r>
            <a:r>
              <a:rPr lang="en-GB" dirty="0" smtClean="0"/>
              <a:t>so </a:t>
            </a:r>
            <a:r>
              <a:rPr lang="en-GB" b="1" dirty="0" smtClean="0"/>
              <a:t>longer</a:t>
            </a:r>
            <a:r>
              <a:rPr lang="en-GB" dirty="0" smtClean="0"/>
              <a:t> chain ‘</a:t>
            </a:r>
            <a:r>
              <a:rPr lang="en-GB" b="1" dirty="0" smtClean="0"/>
              <a:t>cracked</a:t>
            </a:r>
            <a:r>
              <a:rPr lang="en-GB" dirty="0" smtClean="0"/>
              <a:t>’ to make </a:t>
            </a:r>
            <a:r>
              <a:rPr lang="en-GB" b="1" dirty="0" smtClean="0"/>
              <a:t>shorter</a:t>
            </a:r>
            <a:r>
              <a:rPr lang="en-GB" dirty="0" smtClean="0"/>
              <a:t> </a:t>
            </a:r>
            <a:r>
              <a:rPr lang="en-GB" b="1" dirty="0" smtClean="0"/>
              <a:t>ones</a:t>
            </a:r>
            <a:endParaRPr lang="en-GB" b="1"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p:txBody>
      </p:sp>
      <p:graphicFrame>
        <p:nvGraphicFramePr>
          <p:cNvPr id="8" name="Chart 7"/>
          <p:cNvGraphicFramePr>
            <a:graphicFrameLocks/>
          </p:cNvGraphicFramePr>
          <p:nvPr>
            <p:extLst>
              <p:ext uri="{D42A27DB-BD31-4B8C-83A1-F6EECF244321}">
                <p14:modId xmlns:p14="http://schemas.microsoft.com/office/powerpoint/2010/main" val="841633358"/>
              </p:ext>
            </p:extLst>
          </p:nvPr>
        </p:nvGraphicFramePr>
        <p:xfrm>
          <a:off x="1263940" y="1268760"/>
          <a:ext cx="4120398" cy="2145188"/>
        </p:xfrm>
        <a:graphic>
          <a:graphicData uri="http://schemas.openxmlformats.org/drawingml/2006/chart">
            <c:chart xmlns:c="http://schemas.openxmlformats.org/drawingml/2006/chart" xmlns:r="http://schemas.openxmlformats.org/officeDocument/2006/relationships" r:id="rId4"/>
          </a:graphicData>
        </a:graphic>
      </p:graphicFrame>
      <p:sp>
        <p:nvSpPr>
          <p:cNvPr id="11" name="Rectangle 10"/>
          <p:cNvSpPr/>
          <p:nvPr/>
        </p:nvSpPr>
        <p:spPr>
          <a:xfrm>
            <a:off x="5796134" y="4587900"/>
            <a:ext cx="1152130" cy="2812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172"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t="17228"/>
          <a:stretch/>
        </p:blipFill>
        <p:spPr bwMode="auto">
          <a:xfrm>
            <a:off x="5982461" y="1916832"/>
            <a:ext cx="2752526" cy="1216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14542" y="3068622"/>
            <a:ext cx="2860213" cy="252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702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56" y="44624"/>
            <a:ext cx="1947136" cy="400110"/>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r>
              <a:rPr lang="en-GB" sz="2000" b="1" dirty="0" smtClean="0"/>
              <a:t>C1.5.2 Polymers </a:t>
            </a:r>
            <a:endParaRPr lang="en-GB" sz="2000" b="1" dirty="0"/>
          </a:p>
        </p:txBody>
      </p:sp>
      <p:sp>
        <p:nvSpPr>
          <p:cNvPr id="3" name="Rectangle 2"/>
          <p:cNvSpPr/>
          <p:nvPr/>
        </p:nvSpPr>
        <p:spPr>
          <a:xfrm>
            <a:off x="34031" y="505703"/>
            <a:ext cx="4693353" cy="313932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GB" b="1" dirty="0" smtClean="0"/>
              <a:t>Alkenes</a:t>
            </a:r>
            <a:r>
              <a:rPr lang="en-GB" dirty="0" smtClean="0"/>
              <a:t> can be used to make </a:t>
            </a:r>
            <a:r>
              <a:rPr lang="en-GB" b="1" dirty="0" smtClean="0"/>
              <a:t>polymers</a:t>
            </a:r>
            <a:r>
              <a:rPr lang="en-GB" dirty="0" smtClean="0"/>
              <a:t> such as </a:t>
            </a:r>
            <a:r>
              <a:rPr lang="en-GB" b="1" dirty="0" smtClean="0"/>
              <a:t>poly(</a:t>
            </a:r>
            <a:r>
              <a:rPr lang="en-GB" b="1" dirty="0" err="1" smtClean="0"/>
              <a:t>ethene</a:t>
            </a:r>
            <a:r>
              <a:rPr lang="en-GB" dirty="0" smtClean="0"/>
              <a:t>) and </a:t>
            </a:r>
            <a:r>
              <a:rPr lang="en-GB" b="1" dirty="0" smtClean="0"/>
              <a:t>poly(propene</a:t>
            </a:r>
            <a:r>
              <a:rPr lang="en-GB" dirty="0" smtClean="0"/>
              <a:t>). In these reactions, many </a:t>
            </a:r>
            <a:r>
              <a:rPr lang="en-GB" b="1" dirty="0" smtClean="0"/>
              <a:t>small</a:t>
            </a:r>
            <a:r>
              <a:rPr lang="en-GB" dirty="0" smtClean="0"/>
              <a:t> </a:t>
            </a:r>
            <a:r>
              <a:rPr lang="en-GB" b="1" dirty="0" smtClean="0"/>
              <a:t>alkane</a:t>
            </a:r>
            <a:r>
              <a:rPr lang="en-GB" dirty="0" smtClean="0"/>
              <a:t> molecules (monomers) </a:t>
            </a:r>
            <a:r>
              <a:rPr lang="en-GB" b="1" dirty="0" smtClean="0"/>
              <a:t>join</a:t>
            </a:r>
            <a:r>
              <a:rPr lang="en-GB" dirty="0" smtClean="0"/>
              <a:t> together to </a:t>
            </a:r>
            <a:r>
              <a:rPr lang="en-GB" b="1" dirty="0" smtClean="0"/>
              <a:t>form</a:t>
            </a:r>
            <a:r>
              <a:rPr lang="en-GB" dirty="0" smtClean="0"/>
              <a:t> </a:t>
            </a:r>
            <a:r>
              <a:rPr lang="en-GB" b="1" dirty="0" smtClean="0"/>
              <a:t>very</a:t>
            </a:r>
            <a:r>
              <a:rPr lang="en-GB" dirty="0" smtClean="0"/>
              <a:t> </a:t>
            </a:r>
            <a:r>
              <a:rPr lang="en-GB" b="1" dirty="0" smtClean="0"/>
              <a:t>large</a:t>
            </a:r>
            <a:r>
              <a:rPr lang="en-GB" dirty="0" smtClean="0"/>
              <a:t> molecules (polymers). This happens at very </a:t>
            </a:r>
            <a:r>
              <a:rPr lang="en-GB" b="1" dirty="0" smtClean="0"/>
              <a:t>high</a:t>
            </a:r>
            <a:r>
              <a:rPr lang="en-GB" dirty="0" smtClean="0"/>
              <a:t> </a:t>
            </a:r>
            <a:r>
              <a:rPr lang="en-GB" b="1" dirty="0" smtClean="0"/>
              <a:t>pressure</a:t>
            </a:r>
            <a:r>
              <a:rPr lang="en-GB" dirty="0" smtClean="0"/>
              <a:t> and </a:t>
            </a:r>
            <a:r>
              <a:rPr lang="en-GB" b="1" dirty="0" smtClean="0"/>
              <a:t>temperature</a:t>
            </a:r>
            <a:r>
              <a:rPr lang="en-GB" dirty="0" smtClean="0"/>
              <a:t>. </a:t>
            </a:r>
          </a:p>
          <a:p>
            <a:pPr algn="ctr"/>
            <a:endParaRPr lang="en-GB" dirty="0"/>
          </a:p>
          <a:p>
            <a:pPr algn="ctr"/>
            <a:endParaRPr lang="en-GB" dirty="0" smtClean="0"/>
          </a:p>
          <a:p>
            <a:pPr algn="ctr"/>
            <a:endParaRPr lang="en-GB" dirty="0"/>
          </a:p>
          <a:p>
            <a:pPr algn="ctr"/>
            <a:endParaRPr lang="en-GB" dirty="0" smtClean="0"/>
          </a:p>
          <a:p>
            <a:pPr algn="ctr"/>
            <a:endParaRPr lang="en-GB" dirty="0"/>
          </a:p>
        </p:txBody>
      </p:sp>
      <p:pic>
        <p:nvPicPr>
          <p:cNvPr id="5" name="Picture 4"/>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6539" y="2152189"/>
            <a:ext cx="3814936" cy="1411900"/>
          </a:xfrm>
          <a:prstGeom prst="rect">
            <a:avLst/>
          </a:prstGeom>
        </p:spPr>
      </p:pic>
      <p:grpSp>
        <p:nvGrpSpPr>
          <p:cNvPr id="42" name="Group 41"/>
          <p:cNvGrpSpPr/>
          <p:nvPr/>
        </p:nvGrpSpPr>
        <p:grpSpPr>
          <a:xfrm>
            <a:off x="18956" y="3701517"/>
            <a:ext cx="4824536" cy="1257776"/>
            <a:chOff x="2915816" y="3356992"/>
            <a:chExt cx="5040560" cy="1442442"/>
          </a:xfrm>
        </p:grpSpPr>
        <p:sp>
          <p:nvSpPr>
            <p:cNvPr id="19" name="Oval 25"/>
            <p:cNvSpPr>
              <a:spLocks noChangeArrowheads="1"/>
            </p:cNvSpPr>
            <p:nvPr/>
          </p:nvSpPr>
          <p:spPr bwMode="auto">
            <a:xfrm>
              <a:off x="3215604" y="3734629"/>
              <a:ext cx="208872" cy="213730"/>
            </a:xfrm>
            <a:prstGeom prst="ellipse">
              <a:avLst/>
            </a:prstGeom>
            <a:solidFill>
              <a:schemeClr val="accent2"/>
            </a:solidFill>
            <a:ln w="12700">
              <a:solidFill>
                <a:schemeClr val="tx1"/>
              </a:solidFill>
              <a:round/>
              <a:headEnd/>
              <a:tailEnd/>
            </a:ln>
            <a:effectLst/>
          </p:spPr>
          <p:txBody>
            <a:bodyPr wrap="none" anchor="ctr"/>
            <a:lstStyle/>
            <a:p>
              <a:endParaRPr lang="en-US" sz="2400"/>
            </a:p>
          </p:txBody>
        </p:sp>
        <p:sp>
          <p:nvSpPr>
            <p:cNvPr id="21" name="Oval 25"/>
            <p:cNvSpPr>
              <a:spLocks noChangeArrowheads="1"/>
            </p:cNvSpPr>
            <p:nvPr/>
          </p:nvSpPr>
          <p:spPr bwMode="auto">
            <a:xfrm>
              <a:off x="3567514" y="3711708"/>
              <a:ext cx="208872" cy="213730"/>
            </a:xfrm>
            <a:prstGeom prst="ellipse">
              <a:avLst/>
            </a:prstGeom>
            <a:solidFill>
              <a:schemeClr val="accent2"/>
            </a:solidFill>
            <a:ln w="12700">
              <a:solidFill>
                <a:schemeClr val="tx1"/>
              </a:solidFill>
              <a:round/>
              <a:headEnd/>
              <a:tailEnd/>
            </a:ln>
            <a:effectLst/>
          </p:spPr>
          <p:txBody>
            <a:bodyPr wrap="none" anchor="ctr"/>
            <a:lstStyle/>
            <a:p>
              <a:endParaRPr lang="en-US" sz="2400"/>
            </a:p>
          </p:txBody>
        </p:sp>
        <p:sp>
          <p:nvSpPr>
            <p:cNvPr id="22" name="Oval 25"/>
            <p:cNvSpPr>
              <a:spLocks noChangeArrowheads="1"/>
            </p:cNvSpPr>
            <p:nvPr/>
          </p:nvSpPr>
          <p:spPr bwMode="auto">
            <a:xfrm>
              <a:off x="3459482" y="3963716"/>
              <a:ext cx="208872" cy="213730"/>
            </a:xfrm>
            <a:prstGeom prst="ellipse">
              <a:avLst/>
            </a:prstGeom>
            <a:solidFill>
              <a:schemeClr val="accent2"/>
            </a:solidFill>
            <a:ln w="12700">
              <a:solidFill>
                <a:schemeClr val="tx1"/>
              </a:solidFill>
              <a:round/>
              <a:headEnd/>
              <a:tailEnd/>
            </a:ln>
            <a:effectLst/>
          </p:spPr>
          <p:txBody>
            <a:bodyPr wrap="none" anchor="ctr"/>
            <a:lstStyle/>
            <a:p>
              <a:endParaRPr lang="en-US" sz="2400"/>
            </a:p>
          </p:txBody>
        </p:sp>
        <p:sp>
          <p:nvSpPr>
            <p:cNvPr id="23" name="Oval 25"/>
            <p:cNvSpPr>
              <a:spLocks noChangeArrowheads="1"/>
            </p:cNvSpPr>
            <p:nvPr/>
          </p:nvSpPr>
          <p:spPr bwMode="auto">
            <a:xfrm>
              <a:off x="3207474" y="4071748"/>
              <a:ext cx="208872" cy="213730"/>
            </a:xfrm>
            <a:prstGeom prst="ellipse">
              <a:avLst/>
            </a:prstGeom>
            <a:solidFill>
              <a:schemeClr val="accent2"/>
            </a:solidFill>
            <a:ln w="12700">
              <a:solidFill>
                <a:schemeClr val="tx1"/>
              </a:solidFill>
              <a:round/>
              <a:headEnd/>
              <a:tailEnd/>
            </a:ln>
            <a:effectLst/>
          </p:spPr>
          <p:txBody>
            <a:bodyPr wrap="none" anchor="ctr"/>
            <a:lstStyle/>
            <a:p>
              <a:endParaRPr lang="en-US" sz="2400"/>
            </a:p>
          </p:txBody>
        </p:sp>
        <p:sp>
          <p:nvSpPr>
            <p:cNvPr id="24" name="Oval 25"/>
            <p:cNvSpPr>
              <a:spLocks noChangeArrowheads="1"/>
            </p:cNvSpPr>
            <p:nvPr/>
          </p:nvSpPr>
          <p:spPr bwMode="auto">
            <a:xfrm>
              <a:off x="3747514" y="3999740"/>
              <a:ext cx="208872" cy="213730"/>
            </a:xfrm>
            <a:prstGeom prst="ellipse">
              <a:avLst/>
            </a:prstGeom>
            <a:solidFill>
              <a:schemeClr val="accent2"/>
            </a:solidFill>
            <a:ln w="12700">
              <a:solidFill>
                <a:schemeClr val="tx1"/>
              </a:solidFill>
              <a:round/>
              <a:headEnd/>
              <a:tailEnd/>
            </a:ln>
            <a:effectLst/>
          </p:spPr>
          <p:txBody>
            <a:bodyPr wrap="none" anchor="ctr"/>
            <a:lstStyle/>
            <a:p>
              <a:endParaRPr lang="en-US" sz="2400"/>
            </a:p>
          </p:txBody>
        </p:sp>
        <p:sp>
          <p:nvSpPr>
            <p:cNvPr id="25" name="AutoShape 61"/>
            <p:cNvSpPr>
              <a:spLocks noChangeArrowheads="1"/>
            </p:cNvSpPr>
            <p:nvPr/>
          </p:nvSpPr>
          <p:spPr bwMode="auto">
            <a:xfrm>
              <a:off x="4547653" y="3842606"/>
              <a:ext cx="1233757" cy="194153"/>
            </a:xfrm>
            <a:prstGeom prst="rightArrow">
              <a:avLst>
                <a:gd name="adj1" fmla="val 50000"/>
                <a:gd name="adj2" fmla="val 47087"/>
              </a:avLst>
            </a:prstGeom>
            <a:solidFill>
              <a:schemeClr val="accent2"/>
            </a:solidFill>
            <a:ln w="9525">
              <a:solidFill>
                <a:schemeClr val="tx1"/>
              </a:solidFill>
              <a:miter lim="800000"/>
              <a:headEnd/>
              <a:tailEnd/>
            </a:ln>
            <a:effectLst/>
            <a:extLst/>
          </p:spPr>
          <p:txBody>
            <a:bodyPr wrap="none" anchor="ctr"/>
            <a:lstStyle/>
            <a:p>
              <a:endParaRPr lang="en-GB" sz="2800"/>
            </a:p>
          </p:txBody>
        </p:sp>
        <p:sp>
          <p:nvSpPr>
            <p:cNvPr id="26" name="AutoShape 61"/>
            <p:cNvSpPr>
              <a:spLocks noChangeArrowheads="1"/>
            </p:cNvSpPr>
            <p:nvPr/>
          </p:nvSpPr>
          <p:spPr bwMode="auto">
            <a:xfrm flipH="1">
              <a:off x="4547653" y="4034044"/>
              <a:ext cx="1233757" cy="194153"/>
            </a:xfrm>
            <a:prstGeom prst="rightArrow">
              <a:avLst>
                <a:gd name="adj1" fmla="val 50000"/>
                <a:gd name="adj2" fmla="val 47087"/>
              </a:avLst>
            </a:prstGeom>
            <a:solidFill>
              <a:schemeClr val="accent2"/>
            </a:solidFill>
            <a:ln w="9525">
              <a:solidFill>
                <a:schemeClr val="tx1"/>
              </a:solidFill>
              <a:miter lim="800000"/>
              <a:headEnd/>
              <a:tailEnd/>
            </a:ln>
            <a:effectLst/>
            <a:extLst/>
          </p:spPr>
          <p:txBody>
            <a:bodyPr wrap="none" anchor="ctr"/>
            <a:lstStyle/>
            <a:p>
              <a:endParaRPr lang="en-GB" sz="2800"/>
            </a:p>
          </p:txBody>
        </p:sp>
        <p:cxnSp>
          <p:nvCxnSpPr>
            <p:cNvPr id="27" name="Straight Connector 26"/>
            <p:cNvCxnSpPr/>
            <p:nvPr/>
          </p:nvCxnSpPr>
          <p:spPr>
            <a:xfrm>
              <a:off x="6069022" y="4036759"/>
              <a:ext cx="188735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Oval 25"/>
            <p:cNvSpPr>
              <a:spLocks noChangeArrowheads="1"/>
            </p:cNvSpPr>
            <p:nvPr/>
          </p:nvSpPr>
          <p:spPr bwMode="auto">
            <a:xfrm>
              <a:off x="7437174" y="3913029"/>
              <a:ext cx="208872" cy="213730"/>
            </a:xfrm>
            <a:prstGeom prst="ellipse">
              <a:avLst/>
            </a:prstGeom>
            <a:solidFill>
              <a:schemeClr val="accent2"/>
            </a:solidFill>
            <a:ln w="12700">
              <a:solidFill>
                <a:schemeClr val="tx1"/>
              </a:solidFill>
              <a:round/>
              <a:headEnd/>
              <a:tailEnd/>
            </a:ln>
            <a:effectLst/>
          </p:spPr>
          <p:txBody>
            <a:bodyPr wrap="none" anchor="ctr"/>
            <a:lstStyle/>
            <a:p>
              <a:endParaRPr lang="en-US" sz="2400"/>
            </a:p>
          </p:txBody>
        </p:sp>
        <p:sp>
          <p:nvSpPr>
            <p:cNvPr id="29" name="Oval 25"/>
            <p:cNvSpPr>
              <a:spLocks noChangeArrowheads="1"/>
            </p:cNvSpPr>
            <p:nvPr/>
          </p:nvSpPr>
          <p:spPr bwMode="auto">
            <a:xfrm>
              <a:off x="7126847" y="3913029"/>
              <a:ext cx="208872" cy="213730"/>
            </a:xfrm>
            <a:prstGeom prst="ellipse">
              <a:avLst/>
            </a:prstGeom>
            <a:solidFill>
              <a:schemeClr val="accent2"/>
            </a:solidFill>
            <a:ln w="12700">
              <a:solidFill>
                <a:schemeClr val="tx1"/>
              </a:solidFill>
              <a:round/>
              <a:headEnd/>
              <a:tailEnd/>
            </a:ln>
            <a:effectLst/>
          </p:spPr>
          <p:txBody>
            <a:bodyPr wrap="none" anchor="ctr"/>
            <a:lstStyle/>
            <a:p>
              <a:endParaRPr lang="en-US" sz="2400"/>
            </a:p>
          </p:txBody>
        </p:sp>
        <p:sp>
          <p:nvSpPr>
            <p:cNvPr id="30" name="Oval 25"/>
            <p:cNvSpPr>
              <a:spLocks noChangeArrowheads="1"/>
            </p:cNvSpPr>
            <p:nvPr/>
          </p:nvSpPr>
          <p:spPr bwMode="auto">
            <a:xfrm>
              <a:off x="6501070" y="3913029"/>
              <a:ext cx="208872" cy="213730"/>
            </a:xfrm>
            <a:prstGeom prst="ellipse">
              <a:avLst/>
            </a:prstGeom>
            <a:solidFill>
              <a:schemeClr val="accent2"/>
            </a:solidFill>
            <a:ln w="12700">
              <a:solidFill>
                <a:schemeClr val="tx1"/>
              </a:solidFill>
              <a:round/>
              <a:headEnd/>
              <a:tailEnd/>
            </a:ln>
            <a:effectLst/>
          </p:spPr>
          <p:txBody>
            <a:bodyPr wrap="none" anchor="ctr"/>
            <a:lstStyle/>
            <a:p>
              <a:endParaRPr lang="en-US" sz="2400"/>
            </a:p>
          </p:txBody>
        </p:sp>
        <p:sp>
          <p:nvSpPr>
            <p:cNvPr id="31" name="Oval 25"/>
            <p:cNvSpPr>
              <a:spLocks noChangeArrowheads="1"/>
            </p:cNvSpPr>
            <p:nvPr/>
          </p:nvSpPr>
          <p:spPr bwMode="auto">
            <a:xfrm>
              <a:off x="6833223" y="3913029"/>
              <a:ext cx="208872" cy="213730"/>
            </a:xfrm>
            <a:prstGeom prst="ellipse">
              <a:avLst/>
            </a:prstGeom>
            <a:solidFill>
              <a:schemeClr val="accent2"/>
            </a:solidFill>
            <a:ln w="12700">
              <a:solidFill>
                <a:schemeClr val="tx1"/>
              </a:solidFill>
              <a:round/>
              <a:headEnd/>
              <a:tailEnd/>
            </a:ln>
            <a:effectLst/>
          </p:spPr>
          <p:txBody>
            <a:bodyPr wrap="none" anchor="ctr"/>
            <a:lstStyle/>
            <a:p>
              <a:endParaRPr lang="en-US" sz="2400"/>
            </a:p>
          </p:txBody>
        </p:sp>
        <p:sp>
          <p:nvSpPr>
            <p:cNvPr id="32" name="Oval 25"/>
            <p:cNvSpPr>
              <a:spLocks noChangeArrowheads="1"/>
            </p:cNvSpPr>
            <p:nvPr/>
          </p:nvSpPr>
          <p:spPr bwMode="auto">
            <a:xfrm>
              <a:off x="6203136" y="3913029"/>
              <a:ext cx="208872" cy="213730"/>
            </a:xfrm>
            <a:prstGeom prst="ellipse">
              <a:avLst/>
            </a:prstGeom>
            <a:solidFill>
              <a:schemeClr val="accent2"/>
            </a:solidFill>
            <a:ln w="12700">
              <a:solidFill>
                <a:schemeClr val="tx1"/>
              </a:solidFill>
              <a:round/>
              <a:headEnd/>
              <a:tailEnd/>
            </a:ln>
            <a:effectLst/>
          </p:spPr>
          <p:txBody>
            <a:bodyPr wrap="none" anchor="ctr"/>
            <a:lstStyle/>
            <a:p>
              <a:endParaRPr lang="en-US" sz="2400"/>
            </a:p>
          </p:txBody>
        </p:sp>
        <p:sp>
          <p:nvSpPr>
            <p:cNvPr id="33" name="Rectangle 32"/>
            <p:cNvSpPr/>
            <p:nvPr/>
          </p:nvSpPr>
          <p:spPr>
            <a:xfrm>
              <a:off x="3055995" y="3356992"/>
              <a:ext cx="1427536" cy="369332"/>
            </a:xfrm>
            <a:prstGeom prst="rect">
              <a:avLst/>
            </a:prstGeom>
          </p:spPr>
          <p:txBody>
            <a:bodyPr wrap="square">
              <a:spAutoFit/>
            </a:bodyPr>
            <a:lstStyle/>
            <a:p>
              <a:r>
                <a:rPr lang="en-GB" b="1" dirty="0" smtClean="0">
                  <a:cs typeface="Arial" charset="0"/>
                </a:rPr>
                <a:t>Monomers</a:t>
              </a:r>
              <a:endParaRPr lang="en-GB" dirty="0"/>
            </a:p>
          </p:txBody>
        </p:sp>
        <p:sp>
          <p:nvSpPr>
            <p:cNvPr id="34" name="Rectangle 33"/>
            <p:cNvSpPr/>
            <p:nvPr/>
          </p:nvSpPr>
          <p:spPr>
            <a:xfrm>
              <a:off x="6311915" y="3416970"/>
              <a:ext cx="1237207" cy="369332"/>
            </a:xfrm>
            <a:prstGeom prst="rect">
              <a:avLst/>
            </a:prstGeom>
          </p:spPr>
          <p:txBody>
            <a:bodyPr wrap="square">
              <a:spAutoFit/>
            </a:bodyPr>
            <a:lstStyle/>
            <a:p>
              <a:pPr algn="ctr"/>
              <a:r>
                <a:rPr lang="en-GB" b="1" dirty="0" smtClean="0">
                  <a:cs typeface="Arial" charset="0"/>
                </a:rPr>
                <a:t>Polymers</a:t>
              </a:r>
              <a:endParaRPr lang="en-GB" dirty="0"/>
            </a:p>
          </p:txBody>
        </p:sp>
        <p:sp>
          <p:nvSpPr>
            <p:cNvPr id="35" name="Rectangle 34"/>
            <p:cNvSpPr/>
            <p:nvPr/>
          </p:nvSpPr>
          <p:spPr>
            <a:xfrm>
              <a:off x="4658881" y="4412984"/>
              <a:ext cx="1151493" cy="369332"/>
            </a:xfrm>
            <a:prstGeom prst="rect">
              <a:avLst/>
            </a:prstGeom>
            <a:solidFill>
              <a:schemeClr val="bg1"/>
            </a:solidFill>
          </p:spPr>
          <p:txBody>
            <a:bodyPr wrap="square">
              <a:spAutoFit/>
            </a:bodyPr>
            <a:lstStyle/>
            <a:p>
              <a:r>
                <a:rPr lang="en-GB" b="1" dirty="0" smtClean="0"/>
                <a:t>Cracking</a:t>
              </a:r>
              <a:endParaRPr lang="en-GB" b="1" dirty="0"/>
            </a:p>
          </p:txBody>
        </p:sp>
        <p:sp>
          <p:nvSpPr>
            <p:cNvPr id="36" name="Rectangle 35"/>
            <p:cNvSpPr/>
            <p:nvPr/>
          </p:nvSpPr>
          <p:spPr>
            <a:xfrm>
              <a:off x="4492430" y="3449241"/>
              <a:ext cx="1879770" cy="369332"/>
            </a:xfrm>
            <a:prstGeom prst="rect">
              <a:avLst/>
            </a:prstGeom>
            <a:solidFill>
              <a:schemeClr val="bg1"/>
            </a:solidFill>
          </p:spPr>
          <p:txBody>
            <a:bodyPr wrap="square">
              <a:spAutoFit/>
            </a:bodyPr>
            <a:lstStyle/>
            <a:p>
              <a:r>
                <a:rPr lang="en-GB" b="1" dirty="0" smtClean="0"/>
                <a:t>Polymerisation</a:t>
              </a:r>
              <a:endParaRPr lang="en-GB" b="1" dirty="0"/>
            </a:p>
          </p:txBody>
        </p:sp>
        <p:sp>
          <p:nvSpPr>
            <p:cNvPr id="37" name="Rectangle 36"/>
            <p:cNvSpPr/>
            <p:nvPr/>
          </p:nvSpPr>
          <p:spPr>
            <a:xfrm>
              <a:off x="2915816" y="4430102"/>
              <a:ext cx="1132593" cy="369332"/>
            </a:xfrm>
            <a:prstGeom prst="rect">
              <a:avLst/>
            </a:prstGeom>
            <a:solidFill>
              <a:schemeClr val="bg1"/>
            </a:solidFill>
          </p:spPr>
          <p:txBody>
            <a:bodyPr wrap="square">
              <a:spAutoFit/>
            </a:bodyPr>
            <a:lstStyle/>
            <a:p>
              <a:r>
                <a:rPr lang="en-GB" b="1" dirty="0" smtClean="0">
                  <a:cs typeface="Arial" charset="0"/>
                </a:rPr>
                <a:t>Propene</a:t>
              </a:r>
              <a:endParaRPr lang="en-GB" b="1" dirty="0"/>
            </a:p>
          </p:txBody>
        </p:sp>
        <p:sp>
          <p:nvSpPr>
            <p:cNvPr id="38" name="Rectangle 37"/>
            <p:cNvSpPr/>
            <p:nvPr/>
          </p:nvSpPr>
          <p:spPr>
            <a:xfrm>
              <a:off x="6200416" y="4213470"/>
              <a:ext cx="1755960" cy="369332"/>
            </a:xfrm>
            <a:prstGeom prst="rect">
              <a:avLst/>
            </a:prstGeom>
            <a:solidFill>
              <a:schemeClr val="bg1"/>
            </a:solidFill>
          </p:spPr>
          <p:txBody>
            <a:bodyPr wrap="square">
              <a:spAutoFit/>
            </a:bodyPr>
            <a:lstStyle/>
            <a:p>
              <a:r>
                <a:rPr lang="en-GB" b="1" dirty="0" smtClean="0">
                  <a:cs typeface="Arial" charset="0"/>
                </a:rPr>
                <a:t>Poly(propene)</a:t>
              </a:r>
              <a:endParaRPr lang="en-GB" b="1" dirty="0"/>
            </a:p>
          </p:txBody>
        </p:sp>
      </p:grpSp>
      <p:graphicFrame>
        <p:nvGraphicFramePr>
          <p:cNvPr id="41" name="Table 40"/>
          <p:cNvGraphicFramePr>
            <a:graphicFrameLocks noGrp="1"/>
          </p:cNvGraphicFramePr>
          <p:nvPr>
            <p:extLst>
              <p:ext uri="{D42A27DB-BD31-4B8C-83A1-F6EECF244321}">
                <p14:modId xmlns:p14="http://schemas.microsoft.com/office/powerpoint/2010/main" val="2126092280"/>
              </p:ext>
            </p:extLst>
          </p:nvPr>
        </p:nvGraphicFramePr>
        <p:xfrm>
          <a:off x="82893" y="5085184"/>
          <a:ext cx="4644491" cy="1676400"/>
        </p:xfrm>
        <a:graphic>
          <a:graphicData uri="http://schemas.openxmlformats.org/drawingml/2006/table">
            <a:tbl>
              <a:tblPr>
                <a:tableStyleId>{284E427A-3D55-4303-BF80-6455036E1DE7}</a:tableStyleId>
              </a:tblPr>
              <a:tblGrid>
                <a:gridCol w="1865433"/>
                <a:gridCol w="2779058"/>
              </a:tblGrid>
              <a:tr h="0">
                <a:tc>
                  <a:txBody>
                    <a:bodyPr/>
                    <a:lstStyle/>
                    <a:p>
                      <a:pPr algn="ctr" fontAlgn="t"/>
                      <a:r>
                        <a:rPr lang="en-GB" b="1" dirty="0">
                          <a:effectLst/>
                        </a:rPr>
                        <a:t>Polymer</a:t>
                      </a:r>
                      <a:endParaRPr lang="en-GB" b="1" i="0" dirty="0">
                        <a:effectLst/>
                      </a:endParaRPr>
                    </a:p>
                  </a:txBody>
                  <a:tcPr marL="60960" marR="38100" marT="60960" marB="15240"/>
                </a:tc>
                <a:tc>
                  <a:txBody>
                    <a:bodyPr/>
                    <a:lstStyle/>
                    <a:p>
                      <a:pPr algn="ctr" fontAlgn="t"/>
                      <a:r>
                        <a:rPr lang="en-GB" b="1" dirty="0">
                          <a:effectLst/>
                        </a:rPr>
                        <a:t>Typical use</a:t>
                      </a:r>
                      <a:endParaRPr lang="en-GB" b="1" i="0" dirty="0">
                        <a:effectLst/>
                      </a:endParaRPr>
                    </a:p>
                  </a:txBody>
                  <a:tcPr marL="60960" marR="38100" marT="60960" marB="15240"/>
                </a:tc>
              </a:tr>
              <a:tr h="0">
                <a:tc>
                  <a:txBody>
                    <a:bodyPr/>
                    <a:lstStyle/>
                    <a:p>
                      <a:pPr algn="ctr" fontAlgn="t"/>
                      <a:r>
                        <a:rPr lang="en-GB" b="1" dirty="0">
                          <a:effectLst/>
                        </a:rPr>
                        <a:t>polythene</a:t>
                      </a:r>
                    </a:p>
                  </a:txBody>
                  <a:tcPr marL="60960" marR="38100" marT="60960" marB="15240">
                    <a:solidFill>
                      <a:schemeClr val="bg1"/>
                    </a:solidFill>
                  </a:tcPr>
                </a:tc>
                <a:tc>
                  <a:txBody>
                    <a:bodyPr/>
                    <a:lstStyle/>
                    <a:p>
                      <a:pPr algn="ctr" fontAlgn="t"/>
                      <a:r>
                        <a:rPr lang="en-GB" b="1" dirty="0">
                          <a:effectLst/>
                        </a:rPr>
                        <a:t>plastic bags and bottles</a:t>
                      </a:r>
                    </a:p>
                  </a:txBody>
                  <a:tcPr marL="60960" marR="38100" marT="60960" marB="15240">
                    <a:solidFill>
                      <a:schemeClr val="bg1"/>
                    </a:solidFill>
                  </a:tcPr>
                </a:tc>
              </a:tr>
              <a:tr h="0">
                <a:tc>
                  <a:txBody>
                    <a:bodyPr/>
                    <a:lstStyle/>
                    <a:p>
                      <a:pPr algn="ctr" fontAlgn="t"/>
                      <a:r>
                        <a:rPr lang="en-GB" b="1" dirty="0" err="1">
                          <a:effectLst/>
                        </a:rPr>
                        <a:t>polypropene</a:t>
                      </a:r>
                      <a:endParaRPr lang="en-GB" b="1" dirty="0">
                        <a:effectLst/>
                      </a:endParaRPr>
                    </a:p>
                  </a:txBody>
                  <a:tcPr marL="60960" marR="38100" marT="60960" marB="15240">
                    <a:solidFill>
                      <a:schemeClr val="bg1"/>
                    </a:solidFill>
                  </a:tcPr>
                </a:tc>
                <a:tc>
                  <a:txBody>
                    <a:bodyPr/>
                    <a:lstStyle/>
                    <a:p>
                      <a:pPr algn="ctr" fontAlgn="t"/>
                      <a:r>
                        <a:rPr lang="en-GB" b="1" dirty="0">
                          <a:effectLst/>
                        </a:rPr>
                        <a:t>crates and ropes</a:t>
                      </a:r>
                    </a:p>
                  </a:txBody>
                  <a:tcPr marL="60960" marR="38100" marT="60960" marB="15240">
                    <a:solidFill>
                      <a:schemeClr val="bg1"/>
                    </a:solidFill>
                  </a:tcPr>
                </a:tc>
              </a:tr>
              <a:tr h="0">
                <a:tc>
                  <a:txBody>
                    <a:bodyPr/>
                    <a:lstStyle/>
                    <a:p>
                      <a:pPr algn="ctr" fontAlgn="t"/>
                      <a:r>
                        <a:rPr lang="en-GB" b="1">
                          <a:effectLst/>
                        </a:rPr>
                        <a:t>polychloroethene</a:t>
                      </a:r>
                    </a:p>
                  </a:txBody>
                  <a:tcPr marL="60960" marR="38100" marT="60960" marB="15240">
                    <a:solidFill>
                      <a:schemeClr val="bg1"/>
                    </a:solidFill>
                  </a:tcPr>
                </a:tc>
                <a:tc>
                  <a:txBody>
                    <a:bodyPr/>
                    <a:lstStyle/>
                    <a:p>
                      <a:pPr algn="ctr" fontAlgn="t"/>
                      <a:r>
                        <a:rPr lang="en-GB" b="1" dirty="0">
                          <a:effectLst/>
                        </a:rPr>
                        <a:t>water pipes and insulation on electricity cables</a:t>
                      </a:r>
                    </a:p>
                  </a:txBody>
                  <a:tcPr marL="60960" marR="38100" marT="60960" marB="15240">
                    <a:solidFill>
                      <a:schemeClr val="bg1"/>
                    </a:solidFill>
                  </a:tcPr>
                </a:tc>
              </a:tr>
            </a:tbl>
          </a:graphicData>
        </a:graphic>
      </p:graphicFrame>
      <p:sp>
        <p:nvSpPr>
          <p:cNvPr id="44" name="Rectangle 43"/>
          <p:cNvSpPr/>
          <p:nvPr/>
        </p:nvSpPr>
        <p:spPr>
          <a:xfrm>
            <a:off x="2035779" y="-4777"/>
            <a:ext cx="7056784" cy="646331"/>
          </a:xfrm>
          <a:prstGeom prst="rect">
            <a:avLst/>
          </a:prstGeom>
          <a:noFill/>
          <a:ln w="12700">
            <a:noFill/>
          </a:ln>
        </p:spPr>
        <p:txBody>
          <a:bodyPr wrap="square">
            <a:spAutoFit/>
          </a:bodyPr>
          <a:lstStyle/>
          <a:p>
            <a:pPr algn="r"/>
            <a:r>
              <a:rPr lang="en-GB" b="1" dirty="0" smtClean="0">
                <a:solidFill>
                  <a:srgbClr val="C00000"/>
                </a:solidFill>
                <a:cs typeface="Arial" pitchFamily="34" charset="0"/>
              </a:rPr>
              <a:t>Smart Polymers: </a:t>
            </a:r>
            <a:r>
              <a:rPr lang="en-GB" dirty="0" smtClean="0">
                <a:solidFill>
                  <a:srgbClr val="C00000"/>
                </a:solidFill>
                <a:cs typeface="Arial" pitchFamily="34" charset="0"/>
              </a:rPr>
              <a:t>Their properties changed by light, temperature or </a:t>
            </a:r>
          </a:p>
          <a:p>
            <a:pPr algn="r"/>
            <a:r>
              <a:rPr lang="en-GB" dirty="0" smtClean="0">
                <a:solidFill>
                  <a:srgbClr val="C00000"/>
                </a:solidFill>
                <a:cs typeface="Arial" pitchFamily="34" charset="0"/>
              </a:rPr>
              <a:t>other changes in their surroundings.</a:t>
            </a:r>
            <a:endParaRPr lang="en-GB" dirty="0">
              <a:solidFill>
                <a:srgbClr val="C00000"/>
              </a:solidFill>
              <a:cs typeface="Arial" pitchFamily="34" charset="0"/>
            </a:endParaRPr>
          </a:p>
        </p:txBody>
      </p:sp>
      <p:graphicFrame>
        <p:nvGraphicFramePr>
          <p:cNvPr id="45" name="Table 44"/>
          <p:cNvGraphicFramePr>
            <a:graphicFrameLocks noGrp="1"/>
          </p:cNvGraphicFramePr>
          <p:nvPr>
            <p:extLst>
              <p:ext uri="{D42A27DB-BD31-4B8C-83A1-F6EECF244321}">
                <p14:modId xmlns:p14="http://schemas.microsoft.com/office/powerpoint/2010/main" val="1703738311"/>
              </p:ext>
            </p:extLst>
          </p:nvPr>
        </p:nvGraphicFramePr>
        <p:xfrm>
          <a:off x="4860032" y="645252"/>
          <a:ext cx="4232531" cy="3131070"/>
        </p:xfrm>
        <a:graphic>
          <a:graphicData uri="http://schemas.openxmlformats.org/drawingml/2006/table">
            <a:tbl>
              <a:tblPr firstRow="1" bandRow="1">
                <a:tableStyleId>{5C22544A-7EE6-4342-B048-85BDC9FD1C3A}</a:tableStyleId>
              </a:tblPr>
              <a:tblGrid>
                <a:gridCol w="1425240"/>
                <a:gridCol w="1491639"/>
                <a:gridCol w="1315652"/>
              </a:tblGrid>
              <a:tr h="558198">
                <a:tc>
                  <a:txBody>
                    <a:bodyPr/>
                    <a:lstStyle/>
                    <a:p>
                      <a:pPr algn="ctr" eaLnBrk="1" hangingPunct="1">
                        <a:spcBef>
                          <a:spcPct val="50000"/>
                        </a:spcBef>
                      </a:pPr>
                      <a:r>
                        <a:rPr lang="en-GB" sz="1600" b="1" dirty="0" smtClean="0">
                          <a:solidFill>
                            <a:schemeClr val="tx1"/>
                          </a:solidFill>
                          <a:latin typeface="+mn-lt"/>
                        </a:rPr>
                        <a:t>Light-Sensitive Plasters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eaLnBrk="1" hangingPunct="1">
                        <a:spcBef>
                          <a:spcPct val="50000"/>
                        </a:spcBef>
                      </a:pPr>
                      <a:r>
                        <a:rPr lang="en-GB" sz="1600" b="1" dirty="0" smtClean="0">
                          <a:solidFill>
                            <a:schemeClr val="tx1"/>
                          </a:solidFill>
                          <a:latin typeface="+mn-lt"/>
                        </a:rPr>
                        <a:t>Hydrogels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eaLnBrk="1" hangingPunct="1">
                        <a:spcBef>
                          <a:spcPct val="50000"/>
                        </a:spcBef>
                      </a:pPr>
                      <a:r>
                        <a:rPr lang="en-GB" sz="1600" b="1" dirty="0" smtClean="0">
                          <a:solidFill>
                            <a:schemeClr val="tx1"/>
                          </a:solidFill>
                          <a:latin typeface="+mn-lt"/>
                        </a:rPr>
                        <a:t>Shape memory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551950">
                <a:tc>
                  <a:txBody>
                    <a:bodyPr/>
                    <a:lstStyle/>
                    <a:p>
                      <a:pPr marL="0" indent="0" algn="ctr" defTabSz="717550">
                        <a:buFontTx/>
                        <a:buNone/>
                      </a:pPr>
                      <a:r>
                        <a:rPr lang="en-GB" sz="1600" dirty="0" smtClean="0">
                          <a:latin typeface="+mn-lt"/>
                        </a:rPr>
                        <a:t>Top layer of plaster peeled back. Lower layer now exposed to light. Adhesive loses stickiness</a:t>
                      </a:r>
                    </a:p>
                    <a:p>
                      <a:pPr marL="0" indent="0" algn="ctr" defTabSz="717550">
                        <a:buFontTx/>
                        <a:buNone/>
                      </a:pPr>
                      <a:r>
                        <a:rPr lang="en-GB" sz="1600" dirty="0" smtClean="0">
                          <a:latin typeface="+mn-lt"/>
                        </a:rPr>
                        <a:t>Peels easily off the skin.</a:t>
                      </a:r>
                      <a:endParaRPr lang="en-GB"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ctr" defTabSz="717550">
                        <a:buFontTx/>
                        <a:buNone/>
                      </a:pPr>
                      <a:r>
                        <a:rPr lang="en-GB" sz="1600" dirty="0" smtClean="0">
                          <a:latin typeface="+mn-lt"/>
                        </a:rPr>
                        <a:t>Have cross-linking chains</a:t>
                      </a:r>
                    </a:p>
                    <a:p>
                      <a:pPr marL="0" indent="0" algn="ctr" defTabSz="717550">
                        <a:buFontTx/>
                        <a:buNone/>
                      </a:pPr>
                      <a:r>
                        <a:rPr lang="en-GB" sz="1600" dirty="0" smtClean="0">
                          <a:latin typeface="+mn-lt"/>
                        </a:rPr>
                        <a:t>That traps water.</a:t>
                      </a:r>
                      <a:r>
                        <a:rPr lang="en-GB" sz="1600" baseline="0" dirty="0" smtClean="0">
                          <a:latin typeface="+mn-lt"/>
                        </a:rPr>
                        <a:t> </a:t>
                      </a:r>
                      <a:r>
                        <a:rPr lang="en-GB" sz="1600" dirty="0" smtClean="0">
                          <a:latin typeface="+mn-lt"/>
                        </a:rPr>
                        <a:t>Act as wound dressings. Let body heal. Good for burns</a:t>
                      </a:r>
                      <a:endParaRPr lang="en-GB"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ctr" defTabSz="717550">
                        <a:buFontTx/>
                        <a:buNone/>
                      </a:pPr>
                      <a:r>
                        <a:rPr lang="en-GB" sz="1600" dirty="0" smtClean="0">
                          <a:latin typeface="+mn-lt"/>
                        </a:rPr>
                        <a:t>Wound is stitched loosely. Temp of the body makes the thread tighten. </a:t>
                      </a:r>
                    </a:p>
                    <a:p>
                      <a:pPr marL="0" indent="0" algn="ctr" defTabSz="717550">
                        <a:buFontTx/>
                        <a:buNone/>
                      </a:pPr>
                      <a:r>
                        <a:rPr lang="en-GB" sz="1600" dirty="0" smtClean="0">
                          <a:latin typeface="+mn-lt"/>
                        </a:rPr>
                        <a:t>Closes the wound up</a:t>
                      </a:r>
                      <a:endParaRPr lang="en-GB"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6" name="TextBox 45"/>
          <p:cNvSpPr txBox="1"/>
          <p:nvPr/>
        </p:nvSpPr>
        <p:spPr>
          <a:xfrm>
            <a:off x="4843492" y="5099061"/>
            <a:ext cx="4235813" cy="1714315"/>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defTabSz="717550" fontAlgn="base">
              <a:spcBef>
                <a:spcPct val="20000"/>
              </a:spcBef>
              <a:spcAft>
                <a:spcPct val="0"/>
              </a:spcAft>
            </a:pPr>
            <a:r>
              <a:rPr lang="en-GB" sz="1700" b="1" dirty="0"/>
              <a:t>Issues with </a:t>
            </a:r>
            <a:r>
              <a:rPr lang="en-GB" sz="1700" b="1" dirty="0" smtClean="0"/>
              <a:t>polymers: </a:t>
            </a:r>
          </a:p>
          <a:p>
            <a:pPr lvl="0" algn="ctr" defTabSz="717550" fontAlgn="base">
              <a:spcBef>
                <a:spcPct val="20000"/>
              </a:spcBef>
              <a:spcAft>
                <a:spcPct val="0"/>
              </a:spcAft>
            </a:pPr>
            <a:r>
              <a:rPr lang="en-GB" sz="1700" b="1" dirty="0" smtClean="0"/>
              <a:t>Biodegradable - </a:t>
            </a:r>
            <a:r>
              <a:rPr kumimoji="0" lang="en-GB" sz="1700" b="0" i="0" u="none" strike="noStrike" cap="none" normalizeH="0" baseline="0" dirty="0" smtClean="0">
                <a:ln>
                  <a:noFill/>
                </a:ln>
                <a:solidFill>
                  <a:schemeClr val="tx1"/>
                </a:solidFill>
                <a:effectLst/>
              </a:rPr>
              <a:t>Farmers sell crops like corn to make plastics, demand for food goes up, food prices go up.</a:t>
            </a:r>
            <a:r>
              <a:rPr kumimoji="0" lang="en-GB" sz="1700" b="0" i="0" u="none" strike="noStrike" cap="none" normalizeH="0" dirty="0" smtClean="0">
                <a:ln>
                  <a:noFill/>
                </a:ln>
                <a:solidFill>
                  <a:schemeClr val="tx1"/>
                </a:solidFill>
                <a:effectLst/>
              </a:rPr>
              <a:t> </a:t>
            </a:r>
            <a:r>
              <a:rPr kumimoji="0" lang="en-GB" sz="1700" b="1" i="0" u="none" strike="noStrike" cap="none" normalizeH="0" dirty="0" smtClean="0">
                <a:ln>
                  <a:noFill/>
                </a:ln>
                <a:solidFill>
                  <a:schemeClr val="tx1"/>
                </a:solidFill>
                <a:effectLst/>
              </a:rPr>
              <a:t>Non – biodegradable</a:t>
            </a:r>
            <a:r>
              <a:rPr lang="en-GB" sz="1700" dirty="0">
                <a:solidFill>
                  <a:schemeClr val="tx1"/>
                </a:solidFill>
              </a:rPr>
              <a:t> </a:t>
            </a:r>
            <a:r>
              <a:rPr lang="en-GB" sz="1700" dirty="0" smtClean="0">
                <a:solidFill>
                  <a:schemeClr val="tx1"/>
                </a:solidFill>
              </a:rPr>
              <a:t>- </a:t>
            </a:r>
            <a:r>
              <a:rPr kumimoji="0" lang="en-GB" sz="1700" b="0" i="0" u="none" strike="noStrike" cap="none" normalizeH="0" dirty="0" smtClean="0">
                <a:ln>
                  <a:noFill/>
                </a:ln>
                <a:solidFill>
                  <a:schemeClr val="tx1"/>
                </a:solidFill>
                <a:effectLst/>
              </a:rPr>
              <a:t>Don’t break down, litter, harm wildlife, </a:t>
            </a:r>
            <a:r>
              <a:rPr lang="en-GB" sz="1700" dirty="0" smtClean="0"/>
              <a:t>l</a:t>
            </a:r>
            <a:r>
              <a:rPr kumimoji="0" lang="en-GB" sz="1700" b="0" i="0" u="none" strike="noStrike" cap="none" normalizeH="0" dirty="0" smtClean="0">
                <a:ln>
                  <a:noFill/>
                </a:ln>
                <a:solidFill>
                  <a:schemeClr val="tx1"/>
                </a:solidFill>
                <a:effectLst/>
              </a:rPr>
              <a:t>ast 100’s of years, fill up landfill sites.</a:t>
            </a:r>
            <a:endParaRPr lang="en-GB" sz="1700" b="1" dirty="0"/>
          </a:p>
        </p:txBody>
      </p:sp>
      <p:sp>
        <p:nvSpPr>
          <p:cNvPr id="47" name="TextBox 46"/>
          <p:cNvSpPr txBox="1"/>
          <p:nvPr/>
        </p:nvSpPr>
        <p:spPr>
          <a:xfrm>
            <a:off x="4830833" y="3833176"/>
            <a:ext cx="4248472" cy="1138773"/>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sz="1700" b="1" u="sng" dirty="0" smtClean="0"/>
              <a:t>Biodegradable Plastics: </a:t>
            </a:r>
            <a:r>
              <a:rPr lang="en-GB" sz="1700" dirty="0" smtClean="0"/>
              <a:t>Plastics </a:t>
            </a:r>
            <a:r>
              <a:rPr lang="en-GB" sz="1700" dirty="0"/>
              <a:t>that break down </a:t>
            </a:r>
            <a:r>
              <a:rPr lang="en-GB" sz="1700" dirty="0" smtClean="0"/>
              <a:t>easily.  Corn-starch </a:t>
            </a:r>
            <a:r>
              <a:rPr lang="en-GB" sz="1700" dirty="0"/>
              <a:t>are built into the </a:t>
            </a:r>
            <a:r>
              <a:rPr lang="en-GB" sz="1700" dirty="0" smtClean="0"/>
              <a:t>plastic. Microorganisms </a:t>
            </a:r>
            <a:r>
              <a:rPr lang="en-GB" sz="1700" dirty="0"/>
              <a:t>in soil feed on </a:t>
            </a:r>
            <a:r>
              <a:rPr lang="en-GB" sz="1700" dirty="0" smtClean="0"/>
              <a:t>corn-starch. This </a:t>
            </a:r>
            <a:r>
              <a:rPr lang="en-GB" sz="1700" dirty="0"/>
              <a:t>breaks the plastic </a:t>
            </a:r>
            <a:r>
              <a:rPr lang="en-GB" sz="1700" dirty="0" smtClean="0"/>
              <a:t>down.</a:t>
            </a:r>
            <a:endParaRPr lang="en-GB" sz="1700" dirty="0"/>
          </a:p>
        </p:txBody>
      </p:sp>
    </p:spTree>
    <p:extLst>
      <p:ext uri="{BB962C8B-B14F-4D97-AF65-F5344CB8AC3E}">
        <p14:creationId xmlns:p14="http://schemas.microsoft.com/office/powerpoint/2010/main" val="4142151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71" y="44624"/>
            <a:ext cx="1614353" cy="369332"/>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r>
              <a:rPr lang="en-GB" b="1" dirty="0" smtClean="0">
                <a:solidFill>
                  <a:schemeClr val="tx1"/>
                </a:solidFill>
              </a:rPr>
              <a:t>C1.5.3 Ethanol </a:t>
            </a:r>
            <a:endParaRPr lang="en-GB" dirty="0"/>
          </a:p>
        </p:txBody>
      </p:sp>
      <p:sp>
        <p:nvSpPr>
          <p:cNvPr id="3" name="TextBox 2"/>
          <p:cNvSpPr txBox="1"/>
          <p:nvPr/>
        </p:nvSpPr>
        <p:spPr>
          <a:xfrm>
            <a:off x="41526" y="1055817"/>
            <a:ext cx="8994969" cy="1631216"/>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2000" b="1" dirty="0" smtClean="0"/>
              <a:t>Ethanol can be made by Fermentation</a:t>
            </a:r>
          </a:p>
          <a:p>
            <a:pPr algn="ctr"/>
            <a:r>
              <a:rPr lang="en-GB" sz="2000" b="1" dirty="0">
                <a:solidFill>
                  <a:srgbClr val="C00000"/>
                </a:solidFill>
              </a:rPr>
              <a:t>Sugar + Yeast </a:t>
            </a:r>
            <a:r>
              <a:rPr lang="en-GB" sz="2000" b="1" dirty="0">
                <a:solidFill>
                  <a:srgbClr val="C00000"/>
                </a:solidFill>
                <a:sym typeface="Wingdings" pitchFamily="2" charset="2"/>
              </a:rPr>
              <a:t> Ethanol + Carbon Dioxide</a:t>
            </a:r>
          </a:p>
          <a:p>
            <a:pPr algn="ctr"/>
            <a:r>
              <a:rPr lang="en-GB" sz="2000" b="1" dirty="0" smtClean="0"/>
              <a:t>Ethanol can also be made by hydration (Adding water to) </a:t>
            </a:r>
            <a:r>
              <a:rPr lang="en-GB" sz="2000" b="1" dirty="0" err="1" smtClean="0"/>
              <a:t>ethene</a:t>
            </a:r>
            <a:r>
              <a:rPr lang="en-GB" sz="2000" b="1" dirty="0" smtClean="0"/>
              <a:t> </a:t>
            </a:r>
          </a:p>
          <a:p>
            <a:pPr algn="ctr"/>
            <a:r>
              <a:rPr lang="pt-BR" sz="2000" b="1" dirty="0" smtClean="0">
                <a:solidFill>
                  <a:srgbClr val="C00000"/>
                </a:solidFill>
              </a:rPr>
              <a:t>Ethene </a:t>
            </a:r>
            <a:r>
              <a:rPr lang="pt-BR" sz="2000" b="1" dirty="0">
                <a:solidFill>
                  <a:srgbClr val="C00000"/>
                </a:solidFill>
              </a:rPr>
              <a:t>+ Steam </a:t>
            </a:r>
            <a:r>
              <a:rPr lang="pt-BR" sz="2000" b="1" dirty="0" smtClean="0">
                <a:solidFill>
                  <a:srgbClr val="C00000"/>
                </a:solidFill>
                <a:sym typeface="Wingdings" pitchFamily="2" charset="2"/>
              </a:rPr>
              <a:t></a:t>
            </a:r>
            <a:r>
              <a:rPr lang="pt-BR" sz="2000" b="1" dirty="0" smtClean="0">
                <a:solidFill>
                  <a:srgbClr val="C00000"/>
                </a:solidFill>
              </a:rPr>
              <a:t> Ethanol</a:t>
            </a:r>
            <a:endParaRPr lang="pt-BR" sz="2000" b="1" dirty="0">
              <a:solidFill>
                <a:srgbClr val="C00000"/>
              </a:solidFill>
            </a:endParaRPr>
          </a:p>
          <a:p>
            <a:pPr algn="ctr"/>
            <a:r>
              <a:rPr lang="pt-BR" sz="2000" b="1" dirty="0">
                <a:solidFill>
                  <a:srgbClr val="C00000"/>
                </a:solidFill>
              </a:rPr>
              <a:t>C</a:t>
            </a:r>
            <a:r>
              <a:rPr lang="pt-BR" sz="2000" b="1" baseline="-25000" dirty="0">
                <a:solidFill>
                  <a:srgbClr val="C00000"/>
                </a:solidFill>
              </a:rPr>
              <a:t>2</a:t>
            </a:r>
            <a:r>
              <a:rPr lang="pt-BR" sz="2000" b="1" dirty="0">
                <a:solidFill>
                  <a:srgbClr val="C00000"/>
                </a:solidFill>
              </a:rPr>
              <a:t>H</a:t>
            </a:r>
            <a:r>
              <a:rPr lang="pt-BR" sz="2000" b="1" baseline="-25000" dirty="0">
                <a:solidFill>
                  <a:srgbClr val="C00000"/>
                </a:solidFill>
              </a:rPr>
              <a:t>4</a:t>
            </a:r>
            <a:r>
              <a:rPr lang="pt-BR" sz="2000" b="1" dirty="0">
                <a:solidFill>
                  <a:srgbClr val="C00000"/>
                </a:solidFill>
              </a:rPr>
              <a:t>     +   H</a:t>
            </a:r>
            <a:r>
              <a:rPr lang="pt-BR" sz="2000" b="1" baseline="-25000" dirty="0">
                <a:solidFill>
                  <a:srgbClr val="C00000"/>
                </a:solidFill>
              </a:rPr>
              <a:t>2</a:t>
            </a:r>
            <a:r>
              <a:rPr lang="pt-BR" sz="2000" b="1" dirty="0">
                <a:solidFill>
                  <a:srgbClr val="C00000"/>
                </a:solidFill>
              </a:rPr>
              <a:t>O  </a:t>
            </a:r>
            <a:r>
              <a:rPr lang="pt-BR" sz="2000" b="1" dirty="0" smtClean="0">
                <a:solidFill>
                  <a:srgbClr val="C00000"/>
                </a:solidFill>
                <a:sym typeface="Wingdings" pitchFamily="2" charset="2"/>
              </a:rPr>
              <a:t></a:t>
            </a:r>
            <a:r>
              <a:rPr lang="pt-BR" sz="2000" b="1" dirty="0" smtClean="0">
                <a:solidFill>
                  <a:srgbClr val="C00000"/>
                </a:solidFill>
              </a:rPr>
              <a:t> C</a:t>
            </a:r>
            <a:r>
              <a:rPr lang="pt-BR" sz="2000" b="1" baseline="-25000" dirty="0" smtClean="0">
                <a:solidFill>
                  <a:srgbClr val="C00000"/>
                </a:solidFill>
              </a:rPr>
              <a:t>2</a:t>
            </a:r>
            <a:r>
              <a:rPr lang="pt-BR" sz="2000" b="1" dirty="0" smtClean="0">
                <a:solidFill>
                  <a:srgbClr val="C00000"/>
                </a:solidFill>
              </a:rPr>
              <a:t>H</a:t>
            </a:r>
            <a:r>
              <a:rPr lang="pt-BR" sz="2000" b="1" baseline="-25000" dirty="0" smtClean="0">
                <a:solidFill>
                  <a:srgbClr val="C00000"/>
                </a:solidFill>
              </a:rPr>
              <a:t>5</a:t>
            </a:r>
            <a:r>
              <a:rPr lang="pt-BR" sz="2000" b="1" dirty="0" smtClean="0">
                <a:solidFill>
                  <a:srgbClr val="C00000"/>
                </a:solidFill>
              </a:rPr>
              <a:t>OH</a:t>
            </a:r>
          </a:p>
        </p:txBody>
      </p:sp>
      <p:sp>
        <p:nvSpPr>
          <p:cNvPr id="4" name="Rectangle 3"/>
          <p:cNvSpPr/>
          <p:nvPr/>
        </p:nvSpPr>
        <p:spPr>
          <a:xfrm>
            <a:off x="1763688" y="68343"/>
            <a:ext cx="7272808" cy="9233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GB" b="1" dirty="0" smtClean="0"/>
              <a:t>Ethanol</a:t>
            </a:r>
            <a:r>
              <a:rPr lang="en-GB" dirty="0" smtClean="0"/>
              <a:t> can be produced by the </a:t>
            </a:r>
            <a:r>
              <a:rPr lang="en-GB" b="1" dirty="0" smtClean="0"/>
              <a:t>hydration</a:t>
            </a:r>
            <a:r>
              <a:rPr lang="en-GB" dirty="0" smtClean="0"/>
              <a:t> of </a:t>
            </a:r>
            <a:r>
              <a:rPr lang="en-GB" b="1" dirty="0" err="1" smtClean="0"/>
              <a:t>ethene</a:t>
            </a:r>
            <a:r>
              <a:rPr lang="en-GB" dirty="0" smtClean="0"/>
              <a:t> with </a:t>
            </a:r>
            <a:r>
              <a:rPr lang="en-GB" b="1" dirty="0" smtClean="0"/>
              <a:t>steam</a:t>
            </a:r>
            <a:r>
              <a:rPr lang="en-GB" dirty="0" smtClean="0"/>
              <a:t> in the presence of a </a:t>
            </a:r>
            <a:r>
              <a:rPr lang="en-GB" b="1" dirty="0" smtClean="0"/>
              <a:t>catalyst</a:t>
            </a:r>
            <a:r>
              <a:rPr lang="en-GB" dirty="0" smtClean="0"/>
              <a:t>. Or by </a:t>
            </a:r>
            <a:r>
              <a:rPr lang="en-GB" b="1" dirty="0" smtClean="0"/>
              <a:t>fermentation</a:t>
            </a:r>
            <a:r>
              <a:rPr lang="en-GB" dirty="0" smtClean="0"/>
              <a:t> with yeast.  It is a flammable colourless liquid BP 78</a:t>
            </a:r>
            <a:r>
              <a:rPr lang="en-GB" baseline="30000" dirty="0" smtClean="0"/>
              <a:t>o</a:t>
            </a:r>
            <a:r>
              <a:rPr lang="en-GB" dirty="0" smtClean="0"/>
              <a:t>C</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504646681"/>
              </p:ext>
            </p:extLst>
          </p:nvPr>
        </p:nvGraphicFramePr>
        <p:xfrm>
          <a:off x="41525" y="2780928"/>
          <a:ext cx="8994969" cy="3322320"/>
        </p:xfrm>
        <a:graphic>
          <a:graphicData uri="http://schemas.openxmlformats.org/drawingml/2006/table">
            <a:tbl>
              <a:tblPr firstRow="1" bandRow="1">
                <a:tableStyleId>{5C22544A-7EE6-4342-B048-85BDC9FD1C3A}</a:tableStyleId>
              </a:tblPr>
              <a:tblGrid>
                <a:gridCol w="4314451"/>
                <a:gridCol w="4680518"/>
              </a:tblGrid>
              <a:tr h="269288">
                <a:tc>
                  <a:txBody>
                    <a:bodyPr/>
                    <a:lstStyle/>
                    <a:p>
                      <a:pPr marL="0" indent="0" algn="ctr" eaLnBrk="1" hangingPunct="1">
                        <a:spcBef>
                          <a:spcPct val="50000"/>
                        </a:spcBef>
                        <a:buFont typeface="Arial" pitchFamily="34" charset="0"/>
                        <a:buNone/>
                      </a:pPr>
                      <a:r>
                        <a:rPr lang="en-GB" sz="2000" b="1" dirty="0" smtClean="0">
                          <a:solidFill>
                            <a:schemeClr val="tx1"/>
                          </a:solidFill>
                          <a:latin typeface="+mn-lt"/>
                        </a:rPr>
                        <a:t>Fermentation</a:t>
                      </a:r>
                      <a:endParaRPr lang="en-GB" sz="2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indent="0" algn="ctr" eaLnBrk="1" hangingPunct="1">
                        <a:spcBef>
                          <a:spcPct val="50000"/>
                        </a:spcBef>
                        <a:buFont typeface="Arial" pitchFamily="34" charset="0"/>
                        <a:buNone/>
                      </a:pPr>
                      <a:r>
                        <a:rPr lang="en-GB" sz="2000" b="1" dirty="0" smtClean="0">
                          <a:solidFill>
                            <a:schemeClr val="tx1"/>
                          </a:solidFill>
                          <a:latin typeface="+mn-lt"/>
                        </a:rPr>
                        <a:t>Hydration</a:t>
                      </a:r>
                      <a:endParaRPr lang="en-GB" sz="2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269288">
                <a:tc>
                  <a:txBody>
                    <a:bodyPr/>
                    <a:lstStyle/>
                    <a:p>
                      <a:pPr marL="0" marR="0" lvl="0" indent="0" algn="ctr" defTabSz="717550" rtl="0" eaLnBrk="1" fontAlgn="base" latinLnBrk="0" hangingPunct="1">
                        <a:lnSpc>
                          <a:spcPct val="100000"/>
                        </a:lnSpc>
                        <a:spcBef>
                          <a:spcPct val="20000"/>
                        </a:spcBef>
                        <a:spcAft>
                          <a:spcPct val="0"/>
                        </a:spcAft>
                        <a:buClrTx/>
                        <a:buSzTx/>
                        <a:buFont typeface="Arial" pitchFamily="34" charset="0"/>
                        <a:buNone/>
                        <a:tabLst/>
                        <a:defRPr/>
                      </a:pPr>
                      <a:r>
                        <a:rPr lang="en-GB" sz="1800" b="1" dirty="0" smtClean="0">
                          <a:solidFill>
                            <a:schemeClr val="tx1"/>
                          </a:solidFill>
                          <a:latin typeface="+mn-lt"/>
                        </a:rPr>
                        <a:t>Uses corn, sugar cane</a:t>
                      </a:r>
                      <a:r>
                        <a:rPr lang="en-GB" sz="1800" b="1" baseline="0" dirty="0" smtClean="0">
                          <a:solidFill>
                            <a:schemeClr val="tx1"/>
                          </a:solidFill>
                          <a:latin typeface="+mn-lt"/>
                        </a:rPr>
                        <a:t> </a:t>
                      </a:r>
                      <a:r>
                        <a:rPr lang="en-GB" sz="1800" b="1" dirty="0" smtClean="0">
                          <a:solidFill>
                            <a:schemeClr val="tx1"/>
                          </a:solidFill>
                          <a:latin typeface="+mn-lt"/>
                        </a:rPr>
                        <a:t>(renewable resources).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717550" rtl="0" eaLnBrk="1" fontAlgn="base" latinLnBrk="0" hangingPunct="1">
                        <a:lnSpc>
                          <a:spcPct val="100000"/>
                        </a:lnSpc>
                        <a:spcBef>
                          <a:spcPct val="20000"/>
                        </a:spcBef>
                        <a:spcAft>
                          <a:spcPct val="0"/>
                        </a:spcAft>
                        <a:buClrTx/>
                        <a:buSzTx/>
                        <a:buFont typeface="Arial" pitchFamily="34" charset="0"/>
                        <a:buNone/>
                        <a:tabLst/>
                        <a:defRPr/>
                      </a:pPr>
                      <a:r>
                        <a:rPr lang="en-GB" sz="1800" b="1" dirty="0" smtClean="0">
                          <a:solidFill>
                            <a:schemeClr val="tx1"/>
                          </a:solidFill>
                          <a:latin typeface="+mn-lt"/>
                        </a:rPr>
                        <a:t>Uses crude oil, which is a non-renewable resource.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9288">
                <a:tc>
                  <a:txBody>
                    <a:bodyPr/>
                    <a:lstStyle/>
                    <a:p>
                      <a:pPr marL="0" marR="0" lvl="0" indent="0" algn="ctr" defTabSz="717550" rtl="0" eaLnBrk="1" fontAlgn="base" latinLnBrk="0" hangingPunct="1">
                        <a:lnSpc>
                          <a:spcPct val="100000"/>
                        </a:lnSpc>
                        <a:spcBef>
                          <a:spcPct val="20000"/>
                        </a:spcBef>
                        <a:spcAft>
                          <a:spcPct val="0"/>
                        </a:spcAft>
                        <a:buClrTx/>
                        <a:buSzTx/>
                        <a:buFont typeface="Arial" pitchFamily="34" charset="0"/>
                        <a:buNone/>
                        <a:tabLst/>
                        <a:defRPr/>
                      </a:pPr>
                      <a:r>
                        <a:rPr lang="en-GB" sz="1800" b="1" dirty="0" smtClean="0">
                          <a:solidFill>
                            <a:schemeClr val="tx1"/>
                          </a:solidFill>
                          <a:latin typeface="+mn-lt"/>
                        </a:rPr>
                        <a:t>Is a batch process,</a:t>
                      </a:r>
                      <a:r>
                        <a:rPr lang="en-GB" sz="1800" b="1" baseline="0" dirty="0" smtClean="0">
                          <a:solidFill>
                            <a:schemeClr val="tx1"/>
                          </a:solidFill>
                          <a:latin typeface="+mn-lt"/>
                        </a:rPr>
                        <a:t> </a:t>
                      </a:r>
                      <a:r>
                        <a:rPr lang="en-GB" sz="1800" b="1" dirty="0" smtClean="0">
                          <a:solidFill>
                            <a:schemeClr val="tx1"/>
                          </a:solidFill>
                          <a:latin typeface="+mn-lt"/>
                        </a:rPr>
                        <a:t>which needs a lot of workers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717550" rtl="0" eaLnBrk="1" fontAlgn="base" latinLnBrk="0" hangingPunct="1">
                        <a:lnSpc>
                          <a:spcPct val="100000"/>
                        </a:lnSpc>
                        <a:spcBef>
                          <a:spcPct val="20000"/>
                        </a:spcBef>
                        <a:spcAft>
                          <a:spcPct val="0"/>
                        </a:spcAft>
                        <a:buClrTx/>
                        <a:buSzTx/>
                        <a:buFont typeface="Arial" pitchFamily="34" charset="0"/>
                        <a:buNone/>
                        <a:tabLst/>
                        <a:defRPr/>
                      </a:pPr>
                      <a:r>
                        <a:rPr lang="en-GB" sz="1800" b="1" dirty="0" smtClean="0">
                          <a:solidFill>
                            <a:schemeClr val="tx1"/>
                          </a:solidFill>
                          <a:latin typeface="+mn-lt"/>
                        </a:rPr>
                        <a:t>Is a continuous process so is less labour intensive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9288">
                <a:tc>
                  <a:txBody>
                    <a:bodyPr/>
                    <a:lstStyle/>
                    <a:p>
                      <a:pPr marL="0" marR="0" lvl="0" indent="0" algn="ctr" defTabSz="717550" rtl="0" eaLnBrk="1" fontAlgn="base" latinLnBrk="0" hangingPunct="1">
                        <a:lnSpc>
                          <a:spcPct val="100000"/>
                        </a:lnSpc>
                        <a:spcBef>
                          <a:spcPct val="20000"/>
                        </a:spcBef>
                        <a:spcAft>
                          <a:spcPct val="0"/>
                        </a:spcAft>
                        <a:buClrTx/>
                        <a:buSzTx/>
                        <a:buFont typeface="Arial" pitchFamily="34" charset="0"/>
                        <a:buNone/>
                        <a:tabLst/>
                        <a:defRPr/>
                      </a:pPr>
                      <a:r>
                        <a:rPr lang="en-GB" sz="1800" b="1" dirty="0" smtClean="0">
                          <a:solidFill>
                            <a:schemeClr val="tx1"/>
                          </a:solidFill>
                          <a:latin typeface="+mn-lt"/>
                        </a:rPr>
                        <a:t>Produces impure ethanol, and is purified by distillation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717550" rtl="0" eaLnBrk="1" fontAlgn="base" latinLnBrk="0" hangingPunct="1">
                        <a:lnSpc>
                          <a:spcPct val="100000"/>
                        </a:lnSpc>
                        <a:spcBef>
                          <a:spcPct val="20000"/>
                        </a:spcBef>
                        <a:spcAft>
                          <a:spcPct val="0"/>
                        </a:spcAft>
                        <a:buClrTx/>
                        <a:buSzTx/>
                        <a:buFont typeface="Arial" pitchFamily="34" charset="0"/>
                        <a:buNone/>
                        <a:tabLst/>
                        <a:defRPr/>
                      </a:pPr>
                      <a:r>
                        <a:rPr lang="en-GB" sz="1800" b="1" dirty="0" smtClean="0">
                          <a:solidFill>
                            <a:schemeClr val="tx1"/>
                          </a:solidFill>
                          <a:latin typeface="+mn-lt"/>
                        </a:rPr>
                        <a:t>Produces pure ethanol</a:t>
                      </a:r>
                      <a:endParaRPr lang="en-GB" sz="1800" b="1" baseline="-25000" dirty="0" smtClean="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9288">
                <a:tc>
                  <a:txBody>
                    <a:bodyPr/>
                    <a:lstStyle/>
                    <a:p>
                      <a:pPr marL="0" marR="0" lvl="0" indent="0" algn="ctr" defTabSz="717550" rtl="0" eaLnBrk="1" fontAlgn="base" latinLnBrk="0" hangingPunct="1">
                        <a:lnSpc>
                          <a:spcPct val="100000"/>
                        </a:lnSpc>
                        <a:spcBef>
                          <a:spcPct val="20000"/>
                        </a:spcBef>
                        <a:spcAft>
                          <a:spcPct val="0"/>
                        </a:spcAft>
                        <a:buClrTx/>
                        <a:buSzTx/>
                        <a:buFont typeface="Arial" pitchFamily="34" charset="0"/>
                        <a:buNone/>
                        <a:tabLst/>
                        <a:defRPr/>
                      </a:pPr>
                      <a:r>
                        <a:rPr lang="en-GB" sz="1800" b="1" dirty="0" smtClean="0">
                          <a:solidFill>
                            <a:schemeClr val="tx1"/>
                          </a:solidFill>
                          <a:latin typeface="+mn-lt"/>
                        </a:rPr>
                        <a:t>Needs a temperature of 30-40 </a:t>
                      </a:r>
                      <a:r>
                        <a:rPr lang="en-GB" sz="1800" b="1" baseline="30000" dirty="0" err="1" smtClean="0">
                          <a:solidFill>
                            <a:schemeClr val="tx1"/>
                          </a:solidFill>
                          <a:latin typeface="+mn-lt"/>
                        </a:rPr>
                        <a:t>o</a:t>
                      </a:r>
                      <a:r>
                        <a:rPr lang="en-GB" sz="1800" b="1" dirty="0" err="1" smtClean="0">
                          <a:solidFill>
                            <a:schemeClr val="tx1"/>
                          </a:solidFill>
                          <a:latin typeface="+mn-lt"/>
                        </a:rPr>
                        <a:t>C</a:t>
                      </a:r>
                      <a:endParaRPr lang="en-GB" sz="1800" b="1" dirty="0" smtClean="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800" b="1" dirty="0" smtClean="0">
                          <a:solidFill>
                            <a:schemeClr val="tx1"/>
                          </a:solidFill>
                          <a:latin typeface="+mn-lt"/>
                        </a:rPr>
                        <a:t>Needs a temperature of </a:t>
                      </a:r>
                    </a:p>
                    <a:p>
                      <a:pPr algn="ctr"/>
                      <a:r>
                        <a:rPr lang="en-GB" sz="1800" b="1" dirty="0" smtClean="0">
                          <a:solidFill>
                            <a:schemeClr val="tx1"/>
                          </a:solidFill>
                          <a:latin typeface="+mn-lt"/>
                        </a:rPr>
                        <a:t>300 </a:t>
                      </a:r>
                      <a:r>
                        <a:rPr lang="en-GB" sz="1800" b="1" baseline="30000" dirty="0" err="1" smtClean="0">
                          <a:solidFill>
                            <a:schemeClr val="tx1"/>
                          </a:solidFill>
                          <a:latin typeface="+mn-lt"/>
                        </a:rPr>
                        <a:t>o</a:t>
                      </a:r>
                      <a:r>
                        <a:rPr lang="en-GB" sz="1800" b="1" dirty="0" err="1" smtClean="0">
                          <a:solidFill>
                            <a:schemeClr val="tx1"/>
                          </a:solidFill>
                          <a:latin typeface="+mn-lt"/>
                        </a:rPr>
                        <a:t>C</a:t>
                      </a:r>
                      <a:r>
                        <a:rPr lang="en-GB" sz="1800" b="1" dirty="0" smtClean="0">
                          <a:solidFill>
                            <a:schemeClr val="tx1"/>
                          </a:solidFill>
                          <a:latin typeface="+mn-lt"/>
                        </a:rPr>
                        <a:t> and high pressure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9288">
                <a:tc>
                  <a:txBody>
                    <a:bodyPr/>
                    <a:lstStyle/>
                    <a:p>
                      <a:pPr marL="0" marR="0" lvl="0" indent="0" algn="ctr" defTabSz="717550" rtl="0" eaLnBrk="1" fontAlgn="base" latinLnBrk="0" hangingPunct="1">
                        <a:lnSpc>
                          <a:spcPct val="100000"/>
                        </a:lnSpc>
                        <a:spcBef>
                          <a:spcPct val="20000"/>
                        </a:spcBef>
                        <a:spcAft>
                          <a:spcPct val="0"/>
                        </a:spcAft>
                        <a:buClrTx/>
                        <a:buSzTx/>
                        <a:buFont typeface="Arial" pitchFamily="34" charset="0"/>
                        <a:buNone/>
                        <a:tabLst/>
                        <a:defRPr/>
                      </a:pPr>
                      <a:r>
                        <a:rPr lang="en-GB" sz="1800" b="1" dirty="0" smtClean="0">
                          <a:solidFill>
                            <a:schemeClr val="tx1"/>
                          </a:solidFill>
                          <a:latin typeface="+mn-lt"/>
                        </a:rPr>
                        <a:t>Is a slow reaction</a:t>
                      </a:r>
                      <a:endParaRPr lang="en-GB" sz="1800" b="1" baseline="-25000" dirty="0" smtClean="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717550" rtl="0" eaLnBrk="1" fontAlgn="base" latinLnBrk="0" hangingPunct="1">
                        <a:lnSpc>
                          <a:spcPct val="100000"/>
                        </a:lnSpc>
                        <a:spcBef>
                          <a:spcPct val="20000"/>
                        </a:spcBef>
                        <a:spcAft>
                          <a:spcPct val="0"/>
                        </a:spcAft>
                        <a:buClrTx/>
                        <a:buSzTx/>
                        <a:buFont typeface="Arial" pitchFamily="34" charset="0"/>
                        <a:buNone/>
                        <a:tabLst/>
                        <a:defRPr/>
                      </a:pPr>
                      <a:r>
                        <a:rPr lang="en-GB" sz="1800" b="1" dirty="0" smtClean="0">
                          <a:solidFill>
                            <a:schemeClr val="tx1"/>
                          </a:solidFill>
                          <a:latin typeface="+mn-lt"/>
                        </a:rPr>
                        <a:t>Is a fast reaction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Rectangle 5"/>
          <p:cNvSpPr/>
          <p:nvPr/>
        </p:nvSpPr>
        <p:spPr>
          <a:xfrm>
            <a:off x="41526" y="6165304"/>
            <a:ext cx="8994969" cy="5760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000" b="1" dirty="0" smtClean="0"/>
              <a:t>Uses of ethanol</a:t>
            </a:r>
            <a:r>
              <a:rPr lang="en-GB" sz="2000" dirty="0" smtClean="0"/>
              <a:t>: alcoholic drinks, fuel, solvent, deodorants, medicine, perfumes. </a:t>
            </a:r>
            <a:endParaRPr lang="en-GB" sz="2000" dirty="0"/>
          </a:p>
        </p:txBody>
      </p:sp>
    </p:spTree>
    <p:extLst>
      <p:ext uri="{BB962C8B-B14F-4D97-AF65-F5344CB8AC3E}">
        <p14:creationId xmlns:p14="http://schemas.microsoft.com/office/powerpoint/2010/main" val="4268349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15816" y="32459"/>
            <a:ext cx="6154660" cy="1477328"/>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GB" b="1" dirty="0" smtClean="0">
                <a:cs typeface="Arial" pitchFamily="34" charset="0"/>
              </a:rPr>
              <a:t>All </a:t>
            </a:r>
            <a:r>
              <a:rPr lang="en-GB" dirty="0">
                <a:cs typeface="Arial" pitchFamily="34" charset="0"/>
              </a:rPr>
              <a:t>substances are made of </a:t>
            </a:r>
            <a:r>
              <a:rPr lang="en-GB" b="1" u="sng" dirty="0" smtClean="0">
                <a:cs typeface="Arial" pitchFamily="34" charset="0"/>
              </a:rPr>
              <a:t>atoms</a:t>
            </a:r>
            <a:r>
              <a:rPr lang="en-GB" dirty="0">
                <a:cs typeface="Arial" pitchFamily="34" charset="0"/>
              </a:rPr>
              <a:t> </a:t>
            </a:r>
            <a:r>
              <a:rPr lang="en-GB" dirty="0" smtClean="0">
                <a:cs typeface="Arial" pitchFamily="34" charset="0"/>
              </a:rPr>
              <a:t>this is cannot be chemically broken down it is the smallest part of an </a:t>
            </a:r>
            <a:r>
              <a:rPr lang="en-GB" b="1" dirty="0" smtClean="0">
                <a:cs typeface="Arial" pitchFamily="34" charset="0"/>
              </a:rPr>
              <a:t>element</a:t>
            </a:r>
            <a:r>
              <a:rPr lang="en-GB" dirty="0" smtClean="0">
                <a:cs typeface="Arial" pitchFamily="34" charset="0"/>
              </a:rPr>
              <a:t>. </a:t>
            </a:r>
            <a:r>
              <a:rPr lang="en-GB" b="1" u="sng" dirty="0" smtClean="0">
                <a:solidFill>
                  <a:schemeClr val="tx1"/>
                </a:solidFill>
                <a:cs typeface="Arial" pitchFamily="34" charset="0"/>
              </a:rPr>
              <a:t>Elements</a:t>
            </a:r>
            <a:r>
              <a:rPr lang="en-GB" dirty="0" smtClean="0">
                <a:solidFill>
                  <a:schemeClr val="tx1"/>
                </a:solidFill>
                <a:cs typeface="Arial" pitchFamily="34" charset="0"/>
              </a:rPr>
              <a:t> are made of only one type of atom. </a:t>
            </a:r>
            <a:r>
              <a:rPr lang="en-GB" b="1" u="sng" dirty="0" smtClean="0">
                <a:solidFill>
                  <a:schemeClr val="tx1"/>
                </a:solidFill>
                <a:cs typeface="Arial" pitchFamily="34" charset="0"/>
              </a:rPr>
              <a:t>Compounds</a:t>
            </a:r>
            <a:r>
              <a:rPr lang="en-GB" dirty="0" smtClean="0">
                <a:solidFill>
                  <a:schemeClr val="tx1"/>
                </a:solidFill>
                <a:cs typeface="Arial" pitchFamily="34" charset="0"/>
              </a:rPr>
              <a:t> contain more than one type of atom. Compounds are held together by </a:t>
            </a:r>
            <a:r>
              <a:rPr lang="en-GB" b="1" u="sng" dirty="0" smtClean="0">
                <a:solidFill>
                  <a:schemeClr val="tx1"/>
                </a:solidFill>
                <a:cs typeface="Arial" pitchFamily="34" charset="0"/>
              </a:rPr>
              <a:t>bonds</a:t>
            </a:r>
            <a:r>
              <a:rPr lang="en-GB" dirty="0" smtClean="0">
                <a:solidFill>
                  <a:schemeClr val="tx1"/>
                </a:solidFill>
                <a:cs typeface="Arial" pitchFamily="34" charset="0"/>
              </a:rPr>
              <a:t>. </a:t>
            </a:r>
            <a:r>
              <a:rPr lang="en-GB" b="1" u="sng" dirty="0" smtClean="0">
                <a:solidFill>
                  <a:schemeClr val="tx1"/>
                </a:solidFill>
                <a:cs typeface="Arial" pitchFamily="34" charset="0"/>
              </a:rPr>
              <a:t>Mixtures</a:t>
            </a:r>
            <a:r>
              <a:rPr lang="en-GB" dirty="0" smtClean="0">
                <a:solidFill>
                  <a:schemeClr val="tx1"/>
                </a:solidFill>
                <a:cs typeface="Arial" pitchFamily="34" charset="0"/>
              </a:rPr>
              <a:t> contain elements and compounds.</a:t>
            </a:r>
          </a:p>
        </p:txBody>
      </p:sp>
      <p:graphicFrame>
        <p:nvGraphicFramePr>
          <p:cNvPr id="26" name="Table 25"/>
          <p:cNvGraphicFramePr>
            <a:graphicFrameLocks noGrp="1"/>
          </p:cNvGraphicFramePr>
          <p:nvPr>
            <p:extLst>
              <p:ext uri="{D42A27DB-BD31-4B8C-83A1-F6EECF244321}">
                <p14:modId xmlns:p14="http://schemas.microsoft.com/office/powerpoint/2010/main" val="3275786586"/>
              </p:ext>
            </p:extLst>
          </p:nvPr>
        </p:nvGraphicFramePr>
        <p:xfrm>
          <a:off x="3868910" y="2940335"/>
          <a:ext cx="5201566" cy="1341120"/>
        </p:xfrm>
        <a:graphic>
          <a:graphicData uri="http://schemas.openxmlformats.org/drawingml/2006/table">
            <a:tbl>
              <a:tblPr firstRow="1" bandRow="1">
                <a:tableStyleId>{5C22544A-7EE6-4342-B048-85BDC9FD1C3A}</a:tableStyleId>
              </a:tblPr>
              <a:tblGrid>
                <a:gridCol w="1280385"/>
                <a:gridCol w="1320397"/>
                <a:gridCol w="1300392"/>
                <a:gridCol w="1300392"/>
              </a:tblGrid>
              <a:tr h="332865">
                <a:tc>
                  <a:txBody>
                    <a:bodyPr/>
                    <a:lstStyle/>
                    <a:p>
                      <a:endParaRPr lang="en-GB" sz="1600" b="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a:r>
                        <a:rPr lang="en-GB" sz="1600" b="0" dirty="0" smtClean="0">
                          <a:solidFill>
                            <a:schemeClr val="bg1"/>
                          </a:solidFill>
                          <a:latin typeface="+mn-lt"/>
                        </a:rPr>
                        <a:t>Proton</a:t>
                      </a:r>
                      <a:endParaRPr lang="en-GB" sz="1600" b="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a:r>
                        <a:rPr lang="en-GB" sz="1600" b="0" dirty="0" smtClean="0">
                          <a:solidFill>
                            <a:schemeClr val="bg1"/>
                          </a:solidFill>
                          <a:latin typeface="+mn-lt"/>
                        </a:rPr>
                        <a:t>Neutron</a:t>
                      </a:r>
                      <a:endParaRPr lang="en-GB" sz="1600" b="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a:r>
                        <a:rPr lang="en-GB" sz="1600" b="0" dirty="0" smtClean="0">
                          <a:solidFill>
                            <a:schemeClr val="bg1"/>
                          </a:solidFill>
                          <a:latin typeface="+mn-lt"/>
                        </a:rPr>
                        <a:t>Electron</a:t>
                      </a:r>
                      <a:endParaRPr lang="en-GB" sz="1600" b="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332865">
                <a:tc>
                  <a:txBody>
                    <a:bodyPr/>
                    <a:lstStyle/>
                    <a:p>
                      <a:r>
                        <a:rPr lang="en-GB" sz="1600" b="1" dirty="0" smtClean="0">
                          <a:latin typeface="+mn-lt"/>
                        </a:rPr>
                        <a:t>Mass</a:t>
                      </a:r>
                      <a:endParaRPr lang="en-GB" sz="16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dirty="0" smtClean="0">
                          <a:solidFill>
                            <a:schemeClr val="tx1"/>
                          </a:solidFill>
                          <a:latin typeface="+mn-lt"/>
                        </a:rPr>
                        <a:t>1</a:t>
                      </a:r>
                      <a:endParaRPr lang="en-GB" sz="16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dirty="0" smtClean="0">
                          <a:solidFill>
                            <a:schemeClr val="tx1"/>
                          </a:solidFill>
                          <a:latin typeface="+mn-lt"/>
                        </a:rPr>
                        <a:t>1</a:t>
                      </a:r>
                      <a:endParaRPr lang="en-GB" sz="16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dirty="0" smtClean="0">
                          <a:solidFill>
                            <a:schemeClr val="tx1"/>
                          </a:solidFill>
                          <a:latin typeface="+mn-lt"/>
                        </a:rPr>
                        <a:t>negligible</a:t>
                      </a:r>
                      <a:endParaRPr lang="en-GB" sz="16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2865">
                <a:tc>
                  <a:txBody>
                    <a:bodyPr/>
                    <a:lstStyle/>
                    <a:p>
                      <a:r>
                        <a:rPr lang="en-GB" sz="1600" b="1" dirty="0" smtClean="0">
                          <a:latin typeface="+mn-lt"/>
                        </a:rPr>
                        <a:t>Charge</a:t>
                      </a:r>
                      <a:endParaRPr lang="en-GB" sz="16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dirty="0" smtClean="0">
                          <a:latin typeface="+mn-lt"/>
                        </a:rPr>
                        <a:t>+</a:t>
                      </a:r>
                      <a:endParaRPr lang="en-GB" sz="16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dirty="0" smtClean="0">
                          <a:latin typeface="+mn-lt"/>
                        </a:rPr>
                        <a:t>0  </a:t>
                      </a:r>
                      <a:endParaRPr lang="en-GB" sz="16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smtClean="0">
                          <a:latin typeface="+mn-lt"/>
                        </a:rPr>
                        <a:t>-</a:t>
                      </a:r>
                      <a:endParaRPr lang="en-GB" sz="16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2865">
                <a:tc>
                  <a:txBody>
                    <a:bodyPr/>
                    <a:lstStyle/>
                    <a:p>
                      <a:r>
                        <a:rPr lang="en-GB" sz="1600" b="1" dirty="0" smtClean="0">
                          <a:latin typeface="+mn-lt"/>
                        </a:rPr>
                        <a:t>Location</a:t>
                      </a:r>
                      <a:endParaRPr lang="en-GB" sz="16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dirty="0" smtClean="0">
                          <a:latin typeface="+mn-lt"/>
                        </a:rPr>
                        <a:t>nucleus</a:t>
                      </a:r>
                      <a:endParaRPr lang="en-GB" sz="16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dirty="0" smtClean="0">
                          <a:latin typeface="+mn-lt"/>
                        </a:rPr>
                        <a:t>nucleus</a:t>
                      </a:r>
                      <a:endParaRPr lang="en-GB" sz="16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dirty="0" smtClean="0">
                          <a:latin typeface="+mn-lt"/>
                        </a:rPr>
                        <a:t>shells</a:t>
                      </a:r>
                      <a:endParaRPr lang="en-GB" sz="16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7" name="Rectangle 26"/>
          <p:cNvSpPr/>
          <p:nvPr/>
        </p:nvSpPr>
        <p:spPr>
          <a:xfrm>
            <a:off x="-36512" y="476672"/>
            <a:ext cx="2800645" cy="1077218"/>
          </a:xfrm>
          <a:prstGeom prst="rect">
            <a:avLst/>
          </a:prstGeom>
        </p:spPr>
        <p:txBody>
          <a:bodyPr wrap="square">
            <a:spAutoFit/>
          </a:bodyPr>
          <a:lstStyle/>
          <a:p>
            <a:pPr algn="ctr">
              <a:spcBef>
                <a:spcPct val="50000"/>
              </a:spcBef>
            </a:pPr>
            <a:r>
              <a:rPr lang="en-GB" sz="1600" b="1" dirty="0" smtClean="0">
                <a:solidFill>
                  <a:srgbClr val="C00000"/>
                </a:solidFill>
              </a:rPr>
              <a:t>STRUCTURE OF THE ATOM: </a:t>
            </a:r>
            <a:r>
              <a:rPr lang="en-GB" sz="1600" dirty="0" smtClean="0">
                <a:solidFill>
                  <a:srgbClr val="C00000"/>
                </a:solidFill>
              </a:rPr>
              <a:t>Protons </a:t>
            </a:r>
            <a:r>
              <a:rPr lang="en-GB" sz="1600" dirty="0">
                <a:solidFill>
                  <a:srgbClr val="C00000"/>
                </a:solidFill>
              </a:rPr>
              <a:t>and Neutrons are found in </a:t>
            </a:r>
            <a:r>
              <a:rPr lang="en-GB" sz="1600" dirty="0" smtClean="0">
                <a:solidFill>
                  <a:srgbClr val="C00000"/>
                </a:solidFill>
              </a:rPr>
              <a:t>the </a:t>
            </a:r>
            <a:r>
              <a:rPr lang="en-GB" sz="1600" b="1" u="sng" dirty="0" smtClean="0">
                <a:solidFill>
                  <a:srgbClr val="C00000"/>
                </a:solidFill>
              </a:rPr>
              <a:t> nucleus</a:t>
            </a:r>
            <a:r>
              <a:rPr lang="en-GB" sz="1600" dirty="0" smtClean="0">
                <a:solidFill>
                  <a:srgbClr val="C00000"/>
                </a:solidFill>
              </a:rPr>
              <a:t>. Electrons </a:t>
            </a:r>
            <a:r>
              <a:rPr lang="en-GB" sz="1600" dirty="0">
                <a:solidFill>
                  <a:srgbClr val="C00000"/>
                </a:solidFill>
              </a:rPr>
              <a:t>orbit the </a:t>
            </a:r>
            <a:r>
              <a:rPr lang="en-GB" sz="1600" dirty="0" smtClean="0">
                <a:solidFill>
                  <a:srgbClr val="C00000"/>
                </a:solidFill>
              </a:rPr>
              <a:t>nucleus in </a:t>
            </a:r>
            <a:r>
              <a:rPr lang="en-GB" sz="1600" b="1" u="sng" dirty="0" smtClean="0">
                <a:solidFill>
                  <a:srgbClr val="C00000"/>
                </a:solidFill>
              </a:rPr>
              <a:t>shells</a:t>
            </a:r>
            <a:r>
              <a:rPr lang="en-GB" sz="1600" dirty="0" smtClean="0">
                <a:solidFill>
                  <a:srgbClr val="C00000"/>
                </a:solidFill>
              </a:rPr>
              <a:t>.</a:t>
            </a:r>
            <a:endParaRPr lang="en-GB" sz="1600" dirty="0">
              <a:solidFill>
                <a:srgbClr val="C00000"/>
              </a:solidFill>
            </a:endParaRPr>
          </a:p>
        </p:txBody>
      </p:sp>
      <p:sp>
        <p:nvSpPr>
          <p:cNvPr id="40" name="Title 3"/>
          <p:cNvSpPr txBox="1">
            <a:spLocks/>
          </p:cNvSpPr>
          <p:nvPr/>
        </p:nvSpPr>
        <p:spPr>
          <a:xfrm>
            <a:off x="35496" y="44624"/>
            <a:ext cx="2376264" cy="432048"/>
          </a:xfrm>
          <a:prstGeom prst="rect">
            <a:avLst/>
          </a:prstGeom>
          <a:ln/>
        </p:spPr>
        <p:style>
          <a:lnRef idx="2">
            <a:schemeClr val="accent2"/>
          </a:lnRef>
          <a:fillRef idx="1">
            <a:schemeClr val="lt1"/>
          </a:fillRef>
          <a:effectRef idx="0">
            <a:schemeClr val="accent2"/>
          </a:effectRef>
          <a:fontRef idx="minor">
            <a:schemeClr val="dk1"/>
          </a:fontRef>
        </p:style>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000" b="1" dirty="0"/>
              <a:t>C1.1.1 Atoms</a:t>
            </a:r>
            <a:endParaRPr lang="en-GB" sz="2000" b="1" dirty="0" smtClean="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496" y="1628800"/>
            <a:ext cx="3697041" cy="2642996"/>
          </a:xfrm>
          <a:prstGeom prst="rect">
            <a:avLst/>
          </a:prstGeom>
          <a:ln/>
        </p:spPr>
        <p:style>
          <a:lnRef idx="2">
            <a:schemeClr val="accent2"/>
          </a:lnRef>
          <a:fillRef idx="1">
            <a:schemeClr val="lt1"/>
          </a:fillRef>
          <a:effectRef idx="0">
            <a:schemeClr val="accent2"/>
          </a:effectRef>
          <a:fontRef idx="minor">
            <a:schemeClr val="dk1"/>
          </a:fontRef>
        </p:style>
      </p:pic>
      <p:sp>
        <p:nvSpPr>
          <p:cNvPr id="81" name="TextBox 80"/>
          <p:cNvSpPr txBox="1"/>
          <p:nvPr/>
        </p:nvSpPr>
        <p:spPr>
          <a:xfrm>
            <a:off x="3868910" y="1647372"/>
            <a:ext cx="5201566" cy="1200329"/>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dirty="0" smtClean="0"/>
              <a:t>An </a:t>
            </a:r>
            <a:r>
              <a:rPr lang="en-GB" dirty="0"/>
              <a:t>atom contains </a:t>
            </a:r>
            <a:r>
              <a:rPr lang="en-GB" b="1" u="sng" dirty="0"/>
              <a:t>equal</a:t>
            </a:r>
            <a:r>
              <a:rPr lang="en-GB" dirty="0"/>
              <a:t> numbers of </a:t>
            </a:r>
            <a:r>
              <a:rPr lang="en-GB" b="1" dirty="0"/>
              <a:t>protons</a:t>
            </a:r>
            <a:r>
              <a:rPr lang="en-GB" dirty="0"/>
              <a:t> and </a:t>
            </a:r>
            <a:r>
              <a:rPr lang="en-GB" b="1" dirty="0" smtClean="0"/>
              <a:t>electrons</a:t>
            </a:r>
            <a:r>
              <a:rPr lang="en-GB" dirty="0" smtClean="0"/>
              <a:t>. All </a:t>
            </a:r>
            <a:r>
              <a:rPr lang="en-GB" b="1" dirty="0"/>
              <a:t>atoms</a:t>
            </a:r>
            <a:r>
              <a:rPr lang="en-GB" dirty="0"/>
              <a:t> of </a:t>
            </a:r>
            <a:r>
              <a:rPr lang="en-GB" dirty="0" smtClean="0"/>
              <a:t>an  </a:t>
            </a:r>
            <a:r>
              <a:rPr lang="en-GB" b="1" dirty="0"/>
              <a:t>element</a:t>
            </a:r>
            <a:r>
              <a:rPr lang="en-GB" dirty="0"/>
              <a:t> have the </a:t>
            </a:r>
            <a:r>
              <a:rPr lang="en-GB" dirty="0" smtClean="0"/>
              <a:t>same </a:t>
            </a:r>
            <a:r>
              <a:rPr lang="en-GB" b="1" dirty="0" smtClean="0"/>
              <a:t>number</a:t>
            </a:r>
            <a:r>
              <a:rPr lang="en-GB" dirty="0" smtClean="0"/>
              <a:t> </a:t>
            </a:r>
            <a:r>
              <a:rPr lang="en-GB" dirty="0"/>
              <a:t>of </a:t>
            </a:r>
            <a:r>
              <a:rPr lang="en-GB" b="1" dirty="0"/>
              <a:t>protons</a:t>
            </a:r>
            <a:r>
              <a:rPr lang="en-GB" dirty="0"/>
              <a:t>. Atoms of </a:t>
            </a:r>
            <a:r>
              <a:rPr lang="en-GB" b="1" dirty="0"/>
              <a:t>different</a:t>
            </a:r>
            <a:r>
              <a:rPr lang="en-GB" dirty="0"/>
              <a:t> elements</a:t>
            </a:r>
          </a:p>
          <a:p>
            <a:pPr algn="ctr"/>
            <a:r>
              <a:rPr lang="en-GB" dirty="0"/>
              <a:t>have </a:t>
            </a:r>
            <a:r>
              <a:rPr lang="en-GB" b="1" dirty="0"/>
              <a:t>different</a:t>
            </a:r>
            <a:r>
              <a:rPr lang="en-GB" dirty="0"/>
              <a:t> </a:t>
            </a:r>
            <a:r>
              <a:rPr lang="en-GB" b="1" dirty="0"/>
              <a:t>numbers</a:t>
            </a:r>
            <a:r>
              <a:rPr lang="en-GB" dirty="0"/>
              <a:t> of </a:t>
            </a:r>
            <a:r>
              <a:rPr lang="en-GB" b="1" dirty="0"/>
              <a:t>protons</a:t>
            </a:r>
            <a:r>
              <a:rPr lang="en-GB" dirty="0"/>
              <a:t>.</a:t>
            </a:r>
          </a:p>
        </p:txBody>
      </p:sp>
      <p:sp>
        <p:nvSpPr>
          <p:cNvPr id="83" name="TextBox 82"/>
          <p:cNvSpPr txBox="1"/>
          <p:nvPr/>
        </p:nvSpPr>
        <p:spPr>
          <a:xfrm>
            <a:off x="2870047" y="5301208"/>
            <a:ext cx="5472608" cy="369332"/>
          </a:xfrm>
          <a:prstGeom prst="rect">
            <a:avLst/>
          </a:prstGeom>
          <a:noFill/>
          <a:ln w="12700">
            <a:solidFill>
              <a:schemeClr val="bg1"/>
            </a:solidFill>
          </a:ln>
        </p:spPr>
        <p:txBody>
          <a:bodyPr wrap="square" rtlCol="0">
            <a:spAutoFit/>
          </a:bodyPr>
          <a:lstStyle/>
          <a:p>
            <a:pPr algn="ctr"/>
            <a:r>
              <a:rPr lang="en-GB" b="1" u="sng" dirty="0" smtClean="0">
                <a:solidFill>
                  <a:srgbClr val="C00000"/>
                </a:solidFill>
              </a:rPr>
              <a:t>Mass number </a:t>
            </a:r>
            <a:r>
              <a:rPr lang="en-GB" dirty="0" smtClean="0">
                <a:solidFill>
                  <a:srgbClr val="C00000"/>
                </a:solidFill>
              </a:rPr>
              <a:t> = Number of </a:t>
            </a:r>
            <a:r>
              <a:rPr lang="en-GB" b="1" dirty="0" smtClean="0">
                <a:solidFill>
                  <a:srgbClr val="C00000"/>
                </a:solidFill>
              </a:rPr>
              <a:t>protons</a:t>
            </a:r>
            <a:r>
              <a:rPr lang="en-GB" dirty="0" smtClean="0">
                <a:solidFill>
                  <a:srgbClr val="C00000"/>
                </a:solidFill>
              </a:rPr>
              <a:t> and </a:t>
            </a:r>
            <a:r>
              <a:rPr lang="en-GB" b="1" dirty="0" smtClean="0">
                <a:solidFill>
                  <a:srgbClr val="C00000"/>
                </a:solidFill>
              </a:rPr>
              <a:t>neutrons</a:t>
            </a:r>
            <a:endParaRPr lang="en-GB" b="1" dirty="0">
              <a:solidFill>
                <a:srgbClr val="C00000"/>
              </a:solidFill>
            </a:endParaRPr>
          </a:p>
        </p:txBody>
      </p:sp>
      <p:sp>
        <p:nvSpPr>
          <p:cNvPr id="84" name="TextBox 83"/>
          <p:cNvSpPr txBox="1"/>
          <p:nvPr/>
        </p:nvSpPr>
        <p:spPr>
          <a:xfrm>
            <a:off x="3610257" y="5939988"/>
            <a:ext cx="5201566" cy="369332"/>
          </a:xfrm>
          <a:prstGeom prst="rect">
            <a:avLst/>
          </a:prstGeom>
          <a:noFill/>
          <a:ln w="12700">
            <a:solidFill>
              <a:schemeClr val="bg1"/>
            </a:solidFill>
          </a:ln>
        </p:spPr>
        <p:txBody>
          <a:bodyPr wrap="square" rtlCol="0">
            <a:spAutoFit/>
          </a:bodyPr>
          <a:lstStyle/>
          <a:p>
            <a:pPr algn="ctr"/>
            <a:r>
              <a:rPr lang="en-GB" b="1" u="sng" dirty="0" smtClean="0">
                <a:solidFill>
                  <a:srgbClr val="C00000"/>
                </a:solidFill>
              </a:rPr>
              <a:t>Atomic number  </a:t>
            </a:r>
            <a:r>
              <a:rPr lang="en-GB" dirty="0" smtClean="0">
                <a:solidFill>
                  <a:srgbClr val="C00000"/>
                </a:solidFill>
              </a:rPr>
              <a:t>= Number of protons</a:t>
            </a:r>
            <a:endParaRPr lang="en-GB" dirty="0">
              <a:solidFill>
                <a:srgbClr val="C00000"/>
              </a:solidFill>
            </a:endParaRPr>
          </a:p>
        </p:txBody>
      </p:sp>
      <p:sp>
        <p:nvSpPr>
          <p:cNvPr id="89" name="Rectangle 88"/>
          <p:cNvSpPr/>
          <p:nvPr/>
        </p:nvSpPr>
        <p:spPr>
          <a:xfrm>
            <a:off x="3230087" y="6300028"/>
            <a:ext cx="5824915" cy="369332"/>
          </a:xfrm>
          <a:prstGeom prst="rect">
            <a:avLst/>
          </a:prstGeom>
          <a:noFill/>
          <a:ln w="12700">
            <a:solidFill>
              <a:schemeClr val="bg1"/>
            </a:solidFill>
          </a:ln>
        </p:spPr>
        <p:txBody>
          <a:bodyPr wrap="square">
            <a:spAutoFit/>
          </a:bodyPr>
          <a:lstStyle/>
          <a:p>
            <a:pPr algn="ctr"/>
            <a:r>
              <a:rPr lang="en-GB" b="1" u="sng" dirty="0">
                <a:solidFill>
                  <a:srgbClr val="C00000"/>
                </a:solidFill>
                <a:sym typeface="Wingdings" pitchFamily="2" charset="2"/>
              </a:rPr>
              <a:t>Number of </a:t>
            </a:r>
            <a:r>
              <a:rPr lang="en-GB" b="1" u="sng" dirty="0" smtClean="0">
                <a:solidFill>
                  <a:srgbClr val="C00000"/>
                </a:solidFill>
                <a:sym typeface="Wingdings" pitchFamily="2" charset="2"/>
              </a:rPr>
              <a:t>neutrons </a:t>
            </a:r>
            <a:r>
              <a:rPr lang="en-GB" dirty="0" smtClean="0">
                <a:solidFill>
                  <a:srgbClr val="C00000"/>
                </a:solidFill>
                <a:sym typeface="Wingdings" pitchFamily="2" charset="2"/>
              </a:rPr>
              <a:t>Mass </a:t>
            </a:r>
            <a:r>
              <a:rPr lang="en-GB" dirty="0">
                <a:solidFill>
                  <a:srgbClr val="C00000"/>
                </a:solidFill>
                <a:sym typeface="Wingdings" pitchFamily="2" charset="2"/>
              </a:rPr>
              <a:t>Number – Atomic Number</a:t>
            </a:r>
            <a:endParaRPr lang="en-GB" dirty="0">
              <a:solidFill>
                <a:srgbClr val="C00000"/>
              </a:solidFill>
            </a:endParaRPr>
          </a:p>
        </p:txBody>
      </p:sp>
      <p:grpSp>
        <p:nvGrpSpPr>
          <p:cNvPr id="4" name="Group 3"/>
          <p:cNvGrpSpPr/>
          <p:nvPr/>
        </p:nvGrpSpPr>
        <p:grpSpPr>
          <a:xfrm>
            <a:off x="8054623" y="5301208"/>
            <a:ext cx="1053881" cy="951492"/>
            <a:chOff x="7752340" y="4460576"/>
            <a:chExt cx="1053881" cy="951492"/>
          </a:xfrm>
        </p:grpSpPr>
        <p:sp>
          <p:nvSpPr>
            <p:cNvPr id="3" name="Rectangle 2"/>
            <p:cNvSpPr/>
            <p:nvPr/>
          </p:nvSpPr>
          <p:spPr>
            <a:xfrm>
              <a:off x="8144114" y="4479218"/>
              <a:ext cx="662107" cy="9328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TextBox 85"/>
            <p:cNvSpPr txBox="1"/>
            <p:nvPr/>
          </p:nvSpPr>
          <p:spPr>
            <a:xfrm>
              <a:off x="8288130" y="4541451"/>
              <a:ext cx="518091" cy="707886"/>
            </a:xfrm>
            <a:prstGeom prst="rect">
              <a:avLst/>
            </a:prstGeom>
            <a:noFill/>
          </p:spPr>
          <p:txBody>
            <a:bodyPr wrap="none" rtlCol="0">
              <a:spAutoFit/>
            </a:bodyPr>
            <a:lstStyle/>
            <a:p>
              <a:r>
                <a:rPr lang="en-GB" sz="4000" dirty="0" smtClean="0"/>
                <a:t>Li</a:t>
              </a:r>
              <a:endParaRPr lang="en-GB" sz="4000" dirty="0"/>
            </a:p>
          </p:txBody>
        </p:sp>
        <p:sp>
          <p:nvSpPr>
            <p:cNvPr id="87" name="TextBox 86"/>
            <p:cNvSpPr txBox="1"/>
            <p:nvPr/>
          </p:nvSpPr>
          <p:spPr>
            <a:xfrm>
              <a:off x="8144114" y="4460576"/>
              <a:ext cx="301686" cy="369332"/>
            </a:xfrm>
            <a:prstGeom prst="rect">
              <a:avLst/>
            </a:prstGeom>
            <a:noFill/>
          </p:spPr>
          <p:txBody>
            <a:bodyPr wrap="none" rtlCol="0">
              <a:spAutoFit/>
            </a:bodyPr>
            <a:lstStyle/>
            <a:p>
              <a:r>
                <a:rPr lang="en-GB" dirty="0" smtClean="0"/>
                <a:t>7</a:t>
              </a:r>
              <a:endParaRPr lang="en-GB" dirty="0"/>
            </a:p>
          </p:txBody>
        </p:sp>
        <p:sp>
          <p:nvSpPr>
            <p:cNvPr id="88" name="TextBox 87"/>
            <p:cNvSpPr txBox="1"/>
            <p:nvPr/>
          </p:nvSpPr>
          <p:spPr>
            <a:xfrm>
              <a:off x="8144114" y="5003884"/>
              <a:ext cx="301686" cy="369332"/>
            </a:xfrm>
            <a:prstGeom prst="rect">
              <a:avLst/>
            </a:prstGeom>
            <a:noFill/>
          </p:spPr>
          <p:txBody>
            <a:bodyPr wrap="none" rtlCol="0">
              <a:spAutoFit/>
            </a:bodyPr>
            <a:lstStyle/>
            <a:p>
              <a:r>
                <a:rPr lang="en-GB" dirty="0" smtClean="0"/>
                <a:t>3</a:t>
              </a:r>
              <a:endParaRPr lang="en-GB" dirty="0"/>
            </a:p>
          </p:txBody>
        </p:sp>
        <p:sp>
          <p:nvSpPr>
            <p:cNvPr id="90" name="Right Arrow 89"/>
            <p:cNvSpPr/>
            <p:nvPr/>
          </p:nvSpPr>
          <p:spPr>
            <a:xfrm>
              <a:off x="7752340" y="4564882"/>
              <a:ext cx="342900" cy="216024"/>
            </a:xfrm>
            <a:prstGeom prst="rightArrow">
              <a:avLst/>
            </a:prstGeom>
            <a:solidFill>
              <a:srgbClr val="C0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Right Arrow 90"/>
            <p:cNvSpPr/>
            <p:nvPr/>
          </p:nvSpPr>
          <p:spPr>
            <a:xfrm rot="-1800000">
              <a:off x="7757907" y="5183627"/>
              <a:ext cx="342900" cy="216024"/>
            </a:xfrm>
            <a:prstGeom prst="rightArrow">
              <a:avLst/>
            </a:prstGeom>
            <a:solidFill>
              <a:srgbClr val="C0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048" name="Rectangle 2047"/>
          <p:cNvSpPr/>
          <p:nvPr/>
        </p:nvSpPr>
        <p:spPr>
          <a:xfrm>
            <a:off x="5076056" y="4362910"/>
            <a:ext cx="3995935" cy="81566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Atoms of each element are represented by a </a:t>
            </a:r>
            <a:r>
              <a:rPr lang="en-GB" b="1" dirty="0" smtClean="0"/>
              <a:t>chemical symbol </a:t>
            </a:r>
            <a:r>
              <a:rPr lang="en-GB" dirty="0" smtClean="0"/>
              <a:t>e.g. O for oxygen, Na for sodium.</a:t>
            </a:r>
            <a:endParaRPr lang="en-GB" dirty="0"/>
          </a:p>
        </p:txBody>
      </p:sp>
      <p:sp>
        <p:nvSpPr>
          <p:cNvPr id="94" name="TextBox 93"/>
          <p:cNvSpPr txBox="1"/>
          <p:nvPr/>
        </p:nvSpPr>
        <p:spPr>
          <a:xfrm>
            <a:off x="35496" y="4362909"/>
            <a:ext cx="4896544"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2000" b="1" dirty="0" smtClean="0"/>
              <a:t>Electron configurations can be written 2,8,8</a:t>
            </a:r>
            <a:endParaRPr lang="en-GB" sz="2000" b="1" dirty="0"/>
          </a:p>
        </p:txBody>
      </p:sp>
      <p:pic>
        <p:nvPicPr>
          <p:cNvPr id="2052" name="Picture 4" descr="Structure of a calcium atom. A black dot represents the nucleus. The small circle around this has two red dots on it, representing the first energy level with two electrons. A larger circle has eight red dots, representing the second energy level with eight electrons. Another larger circle has eight red dots on it, representing the third energy level, with eight electrons. An even larger outer circle has two red dots, representing the fourth energy level with two electr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4869161"/>
            <a:ext cx="1728191" cy="1728191"/>
          </a:xfrm>
          <a:prstGeom prst="rect">
            <a:avLst/>
          </a:prstGeom>
          <a:noFill/>
          <a:extLst>
            <a:ext uri="{909E8E84-426E-40DD-AFC4-6F175D3DCCD1}">
              <a14:hiddenFill xmlns:a14="http://schemas.microsoft.com/office/drawing/2010/main">
                <a:solidFill>
                  <a:srgbClr val="FFFFFF"/>
                </a:solidFill>
              </a14:hiddenFill>
            </a:ext>
          </a:extLst>
        </p:spPr>
      </p:pic>
      <p:sp>
        <p:nvSpPr>
          <p:cNvPr id="2049" name="Rectangle 2048"/>
          <p:cNvSpPr/>
          <p:nvPr/>
        </p:nvSpPr>
        <p:spPr>
          <a:xfrm>
            <a:off x="435557" y="6516052"/>
            <a:ext cx="2048211" cy="369332"/>
          </a:xfrm>
          <a:prstGeom prst="rect">
            <a:avLst/>
          </a:prstGeom>
        </p:spPr>
        <p:txBody>
          <a:bodyPr wrap="square">
            <a:spAutoFit/>
          </a:bodyPr>
          <a:lstStyle/>
          <a:p>
            <a:r>
              <a:rPr lang="en-GB" b="1" dirty="0" smtClean="0">
                <a:solidFill>
                  <a:srgbClr val="C00000"/>
                </a:solidFill>
              </a:rPr>
              <a:t>Calcium Ca 2,8,8,2 </a:t>
            </a:r>
            <a:endParaRPr lang="en-GB" b="1" dirty="0">
              <a:solidFill>
                <a:srgbClr val="C00000"/>
              </a:solidFill>
            </a:endParaRPr>
          </a:p>
        </p:txBody>
      </p:sp>
    </p:spTree>
    <p:extLst>
      <p:ext uri="{BB962C8B-B14F-4D97-AF65-F5344CB8AC3E}">
        <p14:creationId xmlns:p14="http://schemas.microsoft.com/office/powerpoint/2010/main" val="21965726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856984" cy="9361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dirty="0" smtClean="0"/>
              <a:t>AQA Knowledge PowerPoint</a:t>
            </a:r>
          </a:p>
          <a:p>
            <a:pPr algn="ctr"/>
            <a:r>
              <a:rPr lang="en-GB" b="1" dirty="0" smtClean="0"/>
              <a:t> Unit 1 Chemistry 1 C1.6 Plant oils and their uses</a:t>
            </a:r>
            <a:endParaRPr lang="en-GB" b="1" dirty="0"/>
          </a:p>
        </p:txBody>
      </p:sp>
      <p:sp>
        <p:nvSpPr>
          <p:cNvPr id="6" name="TextBox 5"/>
          <p:cNvSpPr txBox="1"/>
          <p:nvPr/>
        </p:nvSpPr>
        <p:spPr>
          <a:xfrm>
            <a:off x="179512" y="1466200"/>
            <a:ext cx="8856984" cy="4647426"/>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GB" sz="2000" b="1" dirty="0" smtClean="0">
                <a:solidFill>
                  <a:schemeClr val="bg1"/>
                </a:solidFill>
              </a:rPr>
              <a:t>Many plants produce useful oils that can be converted into consumer products including processed foods. Emulsions can be made and have a number of uses. Vegetable oils can be hardened to make margarine. Biodiesel fuel can be produced from vegetable oils.</a:t>
            </a:r>
          </a:p>
          <a:p>
            <a:pPr marL="342900" indent="-342900">
              <a:buFont typeface="Arial" panose="020B0604020202020204" pitchFamily="34" charset="0"/>
              <a:buChar char="•"/>
            </a:pPr>
            <a:r>
              <a:rPr lang="en-GB" sz="2400" b="1" dirty="0" smtClean="0">
                <a:solidFill>
                  <a:schemeClr val="tx1"/>
                </a:solidFill>
              </a:rPr>
              <a:t>C1.6.1 Vegetable oils – </a:t>
            </a:r>
            <a:r>
              <a:rPr lang="en-GB" sz="2400" dirty="0" smtClean="0">
                <a:solidFill>
                  <a:schemeClr val="tx1"/>
                </a:solidFill>
              </a:rPr>
              <a:t>no Higher Tier content.</a:t>
            </a:r>
            <a:endParaRPr lang="en-GB" sz="2400" b="1" dirty="0" smtClean="0">
              <a:solidFill>
                <a:schemeClr val="tx1"/>
              </a:solidFill>
            </a:endParaRPr>
          </a:p>
          <a:p>
            <a:pPr marL="285750" indent="-285750">
              <a:buFont typeface="Arial" panose="020B0604020202020204" pitchFamily="34" charset="0"/>
              <a:buChar char="•"/>
            </a:pPr>
            <a:r>
              <a:rPr lang="en-GB" sz="2400" b="1" dirty="0" smtClean="0">
                <a:solidFill>
                  <a:schemeClr val="tx1"/>
                </a:solidFill>
              </a:rPr>
              <a:t> C1.6.2 Emulsions - </a:t>
            </a:r>
            <a:r>
              <a:rPr lang="en-GB" dirty="0" smtClean="0">
                <a:solidFill>
                  <a:schemeClr val="tx1"/>
                </a:solidFill>
              </a:rPr>
              <a:t>Higher Tier - Emulsifiers have hydrophilic and hydrophobic properties.</a:t>
            </a:r>
          </a:p>
          <a:p>
            <a:pPr marL="742950" lvl="1" indent="-285750">
              <a:buFont typeface="Arial" panose="020B0604020202020204" pitchFamily="34" charset="0"/>
              <a:buChar char="•"/>
            </a:pPr>
            <a:r>
              <a:rPr lang="en-GB" dirty="0" smtClean="0">
                <a:solidFill>
                  <a:schemeClr val="tx1"/>
                </a:solidFill>
              </a:rPr>
              <a:t>Knowledge is limited to a simple model of the structure of emulsifier molecules.</a:t>
            </a:r>
            <a:endParaRPr lang="en-GB" sz="2400" b="1" dirty="0">
              <a:solidFill>
                <a:schemeClr val="tx1"/>
              </a:solidFill>
            </a:endParaRPr>
          </a:p>
          <a:p>
            <a:pPr marL="285750" indent="-285750">
              <a:buFont typeface="Arial" panose="020B0604020202020204" pitchFamily="34" charset="0"/>
              <a:buChar char="•"/>
            </a:pPr>
            <a:r>
              <a:rPr lang="en-GB" sz="2400" b="1" dirty="0" smtClean="0">
                <a:solidFill>
                  <a:schemeClr val="tx1"/>
                </a:solidFill>
              </a:rPr>
              <a:t>C1.6.3 Saturated and unsaturated oils - </a:t>
            </a:r>
            <a:r>
              <a:rPr lang="en-GB" dirty="0" smtClean="0">
                <a:solidFill>
                  <a:schemeClr val="tx1"/>
                </a:solidFill>
              </a:rPr>
              <a:t>Higher Tier - Vegetable oils that are unsaturated can be hardened by reacting them with hydrogen in the presence of a nickel catalyst at about 60°C. Hydrogen adds to the carbon–carbon double bonds. The hydrogenated oils have higher melting points so they are solids at room temperature, making them useful as spreads and in cakes and pastries.</a:t>
            </a:r>
          </a:p>
          <a:p>
            <a:pPr marL="742950" lvl="1" indent="-285750">
              <a:buFont typeface="Arial" panose="020B0604020202020204" pitchFamily="34" charset="0"/>
              <a:buChar char="•"/>
            </a:pPr>
            <a:r>
              <a:rPr lang="en-GB" dirty="0">
                <a:solidFill>
                  <a:schemeClr val="tx1"/>
                </a:solidFill>
              </a:rPr>
              <a:t>C</a:t>
            </a:r>
            <a:r>
              <a:rPr lang="en-GB" dirty="0" smtClean="0">
                <a:solidFill>
                  <a:schemeClr val="tx1"/>
                </a:solidFill>
              </a:rPr>
              <a:t>andidates should know how and why vegetable oils are hardened for use in foods. Knowledge of trans fats is not required.</a:t>
            </a:r>
            <a:endParaRPr lang="en-GB" b="1" dirty="0">
              <a:solidFill>
                <a:schemeClr val="tx1"/>
              </a:solidFill>
            </a:endParaRPr>
          </a:p>
        </p:txBody>
      </p:sp>
      <p:sp>
        <p:nvSpPr>
          <p:cNvPr id="7" name="Footer Placeholder 4"/>
          <p:cNvSpPr>
            <a:spLocks noGrp="1"/>
          </p:cNvSpPr>
          <p:nvPr>
            <p:ph type="ftr" sz="quarter" idx="11"/>
          </p:nvPr>
        </p:nvSpPr>
        <p:spPr>
          <a:xfrm>
            <a:off x="1900064" y="6356350"/>
            <a:ext cx="5264224" cy="365125"/>
          </a:xfrm>
        </p:spPr>
        <p:style>
          <a:lnRef idx="1">
            <a:schemeClr val="accent2"/>
          </a:lnRef>
          <a:fillRef idx="2">
            <a:schemeClr val="accent2"/>
          </a:fillRef>
          <a:effectRef idx="1">
            <a:schemeClr val="accent2"/>
          </a:effectRef>
          <a:fontRef idx="minor">
            <a:schemeClr val="dk1"/>
          </a:fontRef>
        </p:style>
        <p:txBody>
          <a:bodyPr/>
          <a:lstStyle/>
          <a:p>
            <a:r>
              <a:rPr lang="en-GB" dirty="0" smtClean="0"/>
              <a:t>PiXL AQA Unit 1 Chemistry 1: GCSE Science A for certification June 2014 onwards</a:t>
            </a:r>
          </a:p>
        </p:txBody>
      </p:sp>
    </p:spTree>
    <p:extLst>
      <p:ext uri="{BB962C8B-B14F-4D97-AF65-F5344CB8AC3E}">
        <p14:creationId xmlns:p14="http://schemas.microsoft.com/office/powerpoint/2010/main" val="319494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44624"/>
            <a:ext cx="2445606" cy="400110"/>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r>
              <a:rPr lang="en-GB" sz="2000" b="1" dirty="0" smtClean="0">
                <a:solidFill>
                  <a:schemeClr val="tx1"/>
                </a:solidFill>
              </a:rPr>
              <a:t>C1.6.1 Vegetable oils </a:t>
            </a:r>
            <a:endParaRPr lang="en-GB" sz="2000" dirty="0"/>
          </a:p>
        </p:txBody>
      </p:sp>
      <p:sp>
        <p:nvSpPr>
          <p:cNvPr id="4" name="Rectangle 3"/>
          <p:cNvSpPr/>
          <p:nvPr/>
        </p:nvSpPr>
        <p:spPr>
          <a:xfrm>
            <a:off x="2555776" y="57398"/>
            <a:ext cx="648072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GB" dirty="0" smtClean="0"/>
              <a:t>Some </a:t>
            </a:r>
            <a:r>
              <a:rPr lang="en-GB" b="1" dirty="0" smtClean="0"/>
              <a:t>fruits</a:t>
            </a:r>
            <a:r>
              <a:rPr lang="en-GB" dirty="0" smtClean="0"/>
              <a:t>, </a:t>
            </a:r>
            <a:r>
              <a:rPr lang="en-GB" b="1" dirty="0" smtClean="0"/>
              <a:t>seeds</a:t>
            </a:r>
            <a:r>
              <a:rPr lang="en-GB" dirty="0" smtClean="0"/>
              <a:t> and </a:t>
            </a:r>
            <a:r>
              <a:rPr lang="en-GB" b="1" dirty="0" smtClean="0"/>
              <a:t>nuts</a:t>
            </a:r>
            <a:r>
              <a:rPr lang="en-GB" dirty="0" smtClean="0"/>
              <a:t> are </a:t>
            </a:r>
            <a:r>
              <a:rPr lang="en-GB" b="1" dirty="0" smtClean="0"/>
              <a:t>rich</a:t>
            </a:r>
            <a:r>
              <a:rPr lang="en-GB" dirty="0" smtClean="0"/>
              <a:t> in </a:t>
            </a:r>
            <a:r>
              <a:rPr lang="en-GB" b="1" dirty="0" smtClean="0"/>
              <a:t>oils</a:t>
            </a:r>
            <a:r>
              <a:rPr lang="en-GB" dirty="0" smtClean="0"/>
              <a:t> that can be </a:t>
            </a:r>
            <a:r>
              <a:rPr lang="en-GB" b="1" dirty="0" smtClean="0"/>
              <a:t>extracted</a:t>
            </a:r>
            <a:r>
              <a:rPr lang="en-GB" dirty="0" smtClean="0"/>
              <a:t>. </a:t>
            </a:r>
            <a:endParaRPr lang="en-GB" dirty="0"/>
          </a:p>
        </p:txBody>
      </p:sp>
      <p:sp>
        <p:nvSpPr>
          <p:cNvPr id="5" name="TextBox 4"/>
          <p:cNvSpPr txBox="1"/>
          <p:nvPr/>
        </p:nvSpPr>
        <p:spPr>
          <a:xfrm>
            <a:off x="35496" y="548680"/>
            <a:ext cx="9001000" cy="954107"/>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b="1" dirty="0"/>
              <a:t>Vegetable oils are important foods:</a:t>
            </a:r>
          </a:p>
          <a:p>
            <a:r>
              <a:rPr lang="en-GB" dirty="0" smtClean="0"/>
              <a:t>Provide </a:t>
            </a:r>
            <a:r>
              <a:rPr lang="en-GB" dirty="0"/>
              <a:t>important nutrients (e.g. vitamin E</a:t>
            </a:r>
            <a:r>
              <a:rPr lang="en-GB" dirty="0" smtClean="0"/>
              <a:t>), Contain </a:t>
            </a:r>
            <a:r>
              <a:rPr lang="en-GB" dirty="0"/>
              <a:t>lots of energy </a:t>
            </a:r>
            <a:r>
              <a:rPr lang="en-GB" dirty="0" smtClean="0">
                <a:sym typeface="Wingdings" pitchFamily="2" charset="2"/>
              </a:rPr>
              <a:t></a:t>
            </a:r>
            <a:r>
              <a:rPr lang="en-GB" dirty="0" smtClean="0"/>
              <a:t> can be </a:t>
            </a:r>
            <a:r>
              <a:rPr lang="en-GB" dirty="0"/>
              <a:t>used as fuels</a:t>
            </a:r>
          </a:p>
          <a:p>
            <a:pPr algn="ctr"/>
            <a:r>
              <a:rPr lang="en-GB" sz="2000" b="1" dirty="0" smtClean="0">
                <a:solidFill>
                  <a:srgbClr val="C00000"/>
                </a:solidFill>
              </a:rPr>
              <a:t>Unsaturated </a:t>
            </a:r>
            <a:r>
              <a:rPr lang="en-GB" sz="2000" b="1" dirty="0">
                <a:solidFill>
                  <a:srgbClr val="C00000"/>
                </a:solidFill>
              </a:rPr>
              <a:t>oils contain double bonds (C=C) </a:t>
            </a:r>
            <a:r>
              <a:rPr lang="en-GB" sz="2000" b="1" dirty="0" smtClean="0">
                <a:solidFill>
                  <a:srgbClr val="C00000"/>
                </a:solidFill>
                <a:sym typeface="Wingdings" pitchFamily="2" charset="2"/>
              </a:rPr>
              <a:t></a:t>
            </a:r>
            <a:r>
              <a:rPr lang="en-GB" sz="2000" b="1" dirty="0" smtClean="0">
                <a:solidFill>
                  <a:srgbClr val="C00000"/>
                </a:solidFill>
              </a:rPr>
              <a:t> </a:t>
            </a:r>
            <a:r>
              <a:rPr lang="en-GB" sz="2000" b="1" dirty="0">
                <a:solidFill>
                  <a:srgbClr val="C00000"/>
                </a:solidFill>
              </a:rPr>
              <a:t>they decolourise Bromine </a:t>
            </a:r>
            <a:r>
              <a:rPr lang="en-GB" sz="2000" b="1" dirty="0" smtClean="0">
                <a:solidFill>
                  <a:srgbClr val="C00000"/>
                </a:solidFill>
              </a:rPr>
              <a:t>water</a:t>
            </a:r>
          </a:p>
        </p:txBody>
      </p:sp>
      <p:graphicFrame>
        <p:nvGraphicFramePr>
          <p:cNvPr id="6" name="Table 5"/>
          <p:cNvGraphicFramePr>
            <a:graphicFrameLocks noGrp="1"/>
          </p:cNvGraphicFramePr>
          <p:nvPr>
            <p:extLst>
              <p:ext uri="{D42A27DB-BD31-4B8C-83A1-F6EECF244321}">
                <p14:modId xmlns:p14="http://schemas.microsoft.com/office/powerpoint/2010/main" val="2434418395"/>
              </p:ext>
            </p:extLst>
          </p:nvPr>
        </p:nvGraphicFramePr>
        <p:xfrm>
          <a:off x="251520" y="1608192"/>
          <a:ext cx="8640960" cy="2468880"/>
        </p:xfrm>
        <a:graphic>
          <a:graphicData uri="http://schemas.openxmlformats.org/drawingml/2006/table">
            <a:tbl>
              <a:tblPr firstRow="1" bandRow="1">
                <a:tableStyleId>{5C22544A-7EE6-4342-B048-85BDC9FD1C3A}</a:tableStyleId>
              </a:tblPr>
              <a:tblGrid>
                <a:gridCol w="4540168"/>
                <a:gridCol w="4100792"/>
              </a:tblGrid>
              <a:tr h="301514">
                <a:tc gridSpan="2">
                  <a:txBody>
                    <a:bodyPr/>
                    <a:lstStyle/>
                    <a:p>
                      <a:pPr marL="0" indent="0" algn="ctr" eaLnBrk="1" hangingPunct="1">
                        <a:spcBef>
                          <a:spcPct val="50000"/>
                        </a:spcBef>
                        <a:buFont typeface="Arial" pitchFamily="34" charset="0"/>
                        <a:buNone/>
                      </a:pPr>
                      <a:r>
                        <a:rPr lang="en-GB" sz="1800" b="1" dirty="0" smtClean="0">
                          <a:solidFill>
                            <a:schemeClr val="tx1"/>
                          </a:solidFill>
                          <a:latin typeface="+mn-lt"/>
                        </a:rPr>
                        <a:t>Extracting</a:t>
                      </a:r>
                      <a:r>
                        <a:rPr lang="en-GB" sz="1800" b="1" baseline="0" dirty="0" smtClean="0">
                          <a:solidFill>
                            <a:schemeClr val="tx1"/>
                          </a:solidFill>
                          <a:latin typeface="+mn-lt"/>
                        </a:rPr>
                        <a:t> oils </a:t>
                      </a:r>
                      <a:endParaRPr lang="en-GB" sz="18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marL="0" indent="0" algn="ctr" eaLnBrk="1" hangingPunct="1">
                        <a:spcBef>
                          <a:spcPct val="50000"/>
                        </a:spcBef>
                        <a:buFont typeface="Arial" pitchFamily="34" charset="0"/>
                        <a:buNone/>
                      </a:pPr>
                      <a:endParaRPr lang="en-GB" sz="1800" b="1" dirty="0" smtClean="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514">
                <a:tc>
                  <a:txBody>
                    <a:bodyPr/>
                    <a:lstStyle/>
                    <a:p>
                      <a:pPr marL="0" indent="0" algn="ctr" eaLnBrk="1" hangingPunct="1">
                        <a:spcBef>
                          <a:spcPct val="50000"/>
                        </a:spcBef>
                        <a:buFont typeface="Arial" pitchFamily="34" charset="0"/>
                        <a:buNone/>
                      </a:pPr>
                      <a:r>
                        <a:rPr lang="en-GB" sz="1800" b="1" dirty="0" smtClean="0">
                          <a:solidFill>
                            <a:schemeClr val="tx1"/>
                          </a:solidFill>
                          <a:latin typeface="+mn-lt"/>
                        </a:rPr>
                        <a:t>Pressing</a:t>
                      </a:r>
                      <a:endParaRPr lang="en-GB" sz="18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indent="0" algn="ctr" eaLnBrk="1" hangingPunct="1">
                        <a:spcBef>
                          <a:spcPct val="50000"/>
                        </a:spcBef>
                        <a:buFont typeface="Arial" pitchFamily="34" charset="0"/>
                        <a:buNone/>
                      </a:pPr>
                      <a:r>
                        <a:rPr lang="en-GB" sz="1800" b="1" dirty="0" smtClean="0">
                          <a:solidFill>
                            <a:schemeClr val="tx1"/>
                          </a:solidFill>
                          <a:latin typeface="+mn-lt"/>
                        </a:rPr>
                        <a:t>Distillation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1716752">
                <a:tc>
                  <a:txBody>
                    <a:bodyPr/>
                    <a:lstStyle/>
                    <a:p>
                      <a:pPr marL="285750" indent="-285750" defTabSz="717550">
                        <a:buFont typeface="Arial" panose="020B0604020202020204" pitchFamily="34" charset="0"/>
                        <a:buChar char="•"/>
                      </a:pPr>
                      <a:r>
                        <a:rPr lang="en-GB" sz="1800" dirty="0" smtClean="0">
                          <a:latin typeface="+mn-lt"/>
                        </a:rPr>
                        <a:t>Farmers collect seeds from plants</a:t>
                      </a:r>
                    </a:p>
                    <a:p>
                      <a:pPr marL="285750" indent="-285750" defTabSz="717550">
                        <a:buFont typeface="Arial" panose="020B0604020202020204" pitchFamily="34" charset="0"/>
                        <a:buChar char="•"/>
                      </a:pPr>
                      <a:r>
                        <a:rPr lang="en-GB" sz="1800" dirty="0" smtClean="0">
                          <a:latin typeface="+mn-lt"/>
                        </a:rPr>
                        <a:t>Seeds are crushed and pressed, then the oil extracted</a:t>
                      </a:r>
                    </a:p>
                    <a:p>
                      <a:pPr marL="285750" indent="-285750" defTabSz="717550">
                        <a:buFont typeface="Arial" panose="020B0604020202020204" pitchFamily="34" charset="0"/>
                        <a:buChar char="•"/>
                      </a:pPr>
                      <a:r>
                        <a:rPr lang="en-GB" sz="1800" dirty="0" smtClean="0">
                          <a:latin typeface="+mn-lt"/>
                        </a:rPr>
                        <a:t>Impurities are removed</a:t>
                      </a:r>
                    </a:p>
                    <a:p>
                      <a:pPr marL="285750" indent="-285750" defTabSz="717550">
                        <a:buFont typeface="Arial" panose="020B0604020202020204" pitchFamily="34" charset="0"/>
                        <a:buChar char="•"/>
                      </a:pPr>
                      <a:r>
                        <a:rPr lang="en-GB" sz="1800" dirty="0" smtClean="0">
                          <a:latin typeface="+mn-lt"/>
                        </a:rPr>
                        <a:t>Oil is processed to make it into a useful product</a:t>
                      </a:r>
                      <a:endParaRPr lang="en-GB" sz="18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defTabSz="717550">
                        <a:buFont typeface="Arial" panose="020B0604020202020204" pitchFamily="34" charset="0"/>
                        <a:buChar char="•"/>
                      </a:pPr>
                      <a:r>
                        <a:rPr lang="en-GB" sz="1800" dirty="0" smtClean="0">
                          <a:latin typeface="+mn-lt"/>
                        </a:rPr>
                        <a:t>Plants are put into water and boiled</a:t>
                      </a:r>
                    </a:p>
                    <a:p>
                      <a:pPr marL="285750" indent="-285750" defTabSz="717550">
                        <a:buFont typeface="Arial" panose="020B0604020202020204" pitchFamily="34" charset="0"/>
                        <a:buChar char="•"/>
                      </a:pPr>
                      <a:r>
                        <a:rPr lang="en-GB" sz="1800" dirty="0" smtClean="0">
                          <a:latin typeface="+mn-lt"/>
                        </a:rPr>
                        <a:t>Oil and water evaporate together</a:t>
                      </a:r>
                    </a:p>
                    <a:p>
                      <a:pPr marL="285750" indent="-285750" defTabSz="717550">
                        <a:buFont typeface="Arial" panose="020B0604020202020204" pitchFamily="34" charset="0"/>
                        <a:buChar char="•"/>
                      </a:pPr>
                      <a:r>
                        <a:rPr lang="en-GB" sz="1800" dirty="0" smtClean="0">
                          <a:latin typeface="+mn-lt"/>
                        </a:rPr>
                        <a:t>Oil is collected as the liquids separate</a:t>
                      </a:r>
                    </a:p>
                    <a:p>
                      <a:pPr marL="0" indent="0" defTabSz="717550">
                        <a:buFontTx/>
                        <a:buNone/>
                      </a:pPr>
                      <a:endParaRPr lang="en-GB" sz="1800" dirty="0" smtClean="0">
                        <a:latin typeface="+mn-lt"/>
                      </a:endParaRPr>
                    </a:p>
                    <a:p>
                      <a:pPr marL="0" indent="0" defTabSz="717550">
                        <a:buFont typeface="+mj-lt"/>
                        <a:buNone/>
                      </a:pPr>
                      <a:r>
                        <a:rPr lang="en-GB" sz="1800" dirty="0" smtClean="0">
                          <a:latin typeface="+mn-lt"/>
                        </a:rPr>
                        <a:t>e.g. lavender</a:t>
                      </a:r>
                      <a:r>
                        <a:rPr lang="en-GB" sz="1800" baseline="0" dirty="0" smtClean="0">
                          <a:latin typeface="+mn-lt"/>
                        </a:rPr>
                        <a:t> oil</a:t>
                      </a:r>
                      <a:endParaRPr lang="en-GB" sz="18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TextBox 6"/>
          <p:cNvSpPr txBox="1"/>
          <p:nvPr/>
        </p:nvSpPr>
        <p:spPr>
          <a:xfrm>
            <a:off x="114132" y="4203196"/>
            <a:ext cx="4673892" cy="2308324"/>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b="1" dirty="0"/>
              <a:t>Benefits of cooking with oil:</a:t>
            </a:r>
          </a:p>
          <a:p>
            <a:pPr marL="285750" indent="-285750" defTabSz="717550">
              <a:buFont typeface="Arial" panose="020B0604020202020204" pitchFamily="34" charset="0"/>
              <a:buChar char="•"/>
            </a:pPr>
            <a:r>
              <a:rPr lang="en-GB" dirty="0" smtClean="0"/>
              <a:t>Oil has a higher boiling point than water.</a:t>
            </a:r>
          </a:p>
          <a:p>
            <a:pPr marL="285750" indent="-285750" defTabSz="717550">
              <a:buFont typeface="Arial" panose="020B0604020202020204" pitchFamily="34" charset="0"/>
              <a:buChar char="•"/>
            </a:pPr>
            <a:r>
              <a:rPr lang="en-GB" dirty="0" smtClean="0"/>
              <a:t>Food </a:t>
            </a:r>
            <a:r>
              <a:rPr lang="en-GB" dirty="0"/>
              <a:t>cooks quicker</a:t>
            </a:r>
          </a:p>
          <a:p>
            <a:pPr marL="285750" indent="-285750" defTabSz="717550">
              <a:buFont typeface="Arial" panose="020B0604020202020204" pitchFamily="34" charset="0"/>
              <a:buChar char="•"/>
            </a:pPr>
            <a:r>
              <a:rPr lang="en-GB" dirty="0"/>
              <a:t>Outside becomes crispier</a:t>
            </a:r>
          </a:p>
          <a:p>
            <a:pPr marL="285750" indent="-285750" defTabSz="717550">
              <a:buFont typeface="Arial" panose="020B0604020202020204" pitchFamily="34" charset="0"/>
              <a:buChar char="•"/>
            </a:pPr>
            <a:r>
              <a:rPr lang="en-GB" dirty="0"/>
              <a:t>Inside becomes softer</a:t>
            </a:r>
          </a:p>
          <a:p>
            <a:pPr marL="285750" indent="-285750" defTabSz="717550">
              <a:buFont typeface="Arial" panose="020B0604020202020204" pitchFamily="34" charset="0"/>
              <a:buChar char="•"/>
            </a:pPr>
            <a:r>
              <a:rPr lang="en-GB" dirty="0"/>
              <a:t>Food absorbs some of the oil</a:t>
            </a:r>
          </a:p>
          <a:p>
            <a:pPr marL="285750" indent="-285750" defTabSz="717550">
              <a:buFont typeface="Arial" panose="020B0604020202020204" pitchFamily="34" charset="0"/>
              <a:buChar char="•"/>
            </a:pPr>
            <a:r>
              <a:rPr lang="en-GB" dirty="0"/>
              <a:t>Higher energy content</a:t>
            </a:r>
          </a:p>
          <a:p>
            <a:pPr marL="285750" indent="-285750" defTabSz="717550">
              <a:buFont typeface="Arial" panose="020B0604020202020204" pitchFamily="34" charset="0"/>
              <a:buChar char="•"/>
            </a:pPr>
            <a:r>
              <a:rPr lang="en-GB" dirty="0"/>
              <a:t>Too much is unhealthy</a:t>
            </a:r>
          </a:p>
        </p:txBody>
      </p:sp>
      <p:pic>
        <p:nvPicPr>
          <p:cNvPr id="11266" name="Picture 2" descr="http://www.open.edu/openlearn/sites/www.open.edu.openlearn/files/imported/o_44343/chem_02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4203196"/>
            <a:ext cx="3888432" cy="2526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1763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517" y="44624"/>
            <a:ext cx="2480003" cy="369332"/>
          </a:xfrm>
          <a:prstGeom prst="rect">
            <a:avLst/>
          </a:prstGeom>
          <a:ln w="38100"/>
        </p:spPr>
        <p:style>
          <a:lnRef idx="2">
            <a:schemeClr val="accent2"/>
          </a:lnRef>
          <a:fillRef idx="1">
            <a:schemeClr val="lt1"/>
          </a:fillRef>
          <a:effectRef idx="0">
            <a:schemeClr val="accent2"/>
          </a:effectRef>
          <a:fontRef idx="minor">
            <a:schemeClr val="dk1"/>
          </a:fontRef>
        </p:style>
        <p:txBody>
          <a:bodyPr wrap="square">
            <a:spAutoFit/>
          </a:bodyPr>
          <a:lstStyle/>
          <a:p>
            <a:r>
              <a:rPr lang="en-GB" b="1" dirty="0" smtClean="0">
                <a:solidFill>
                  <a:schemeClr val="tx1"/>
                </a:solidFill>
              </a:rPr>
              <a:t>C1.6.2 Emulsions </a:t>
            </a:r>
            <a:endParaRPr lang="en-GB" dirty="0"/>
          </a:p>
        </p:txBody>
      </p:sp>
      <p:sp>
        <p:nvSpPr>
          <p:cNvPr id="3" name="Rectangle 2"/>
          <p:cNvSpPr/>
          <p:nvPr/>
        </p:nvSpPr>
        <p:spPr>
          <a:xfrm>
            <a:off x="2771800" y="48522"/>
            <a:ext cx="6336704" cy="92333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GB" b="1" dirty="0">
                <a:cs typeface="Arial" pitchFamily="34" charset="0"/>
              </a:rPr>
              <a:t>Oils</a:t>
            </a:r>
            <a:r>
              <a:rPr lang="en-GB" dirty="0">
                <a:cs typeface="Arial" pitchFamily="34" charset="0"/>
              </a:rPr>
              <a:t> do not </a:t>
            </a:r>
            <a:r>
              <a:rPr lang="en-GB" b="1" dirty="0">
                <a:cs typeface="Arial" pitchFamily="34" charset="0"/>
              </a:rPr>
              <a:t>dissolve</a:t>
            </a:r>
            <a:r>
              <a:rPr lang="en-GB" dirty="0">
                <a:cs typeface="Arial" pitchFamily="34" charset="0"/>
              </a:rPr>
              <a:t> in </a:t>
            </a:r>
            <a:r>
              <a:rPr lang="en-GB" dirty="0" smtClean="0">
                <a:cs typeface="Arial" pitchFamily="34" charset="0"/>
              </a:rPr>
              <a:t>water, they are </a:t>
            </a:r>
            <a:r>
              <a:rPr lang="en-GB" b="1" dirty="0" smtClean="0">
                <a:cs typeface="Arial" pitchFamily="34" charset="0"/>
              </a:rPr>
              <a:t>immiscible</a:t>
            </a:r>
            <a:r>
              <a:rPr lang="en-GB" dirty="0" smtClean="0">
                <a:cs typeface="Arial" pitchFamily="34" charset="0"/>
              </a:rPr>
              <a:t>. They don’t mix and form layers. </a:t>
            </a:r>
            <a:r>
              <a:rPr lang="en-GB" b="1" dirty="0" smtClean="0">
                <a:cs typeface="Arial" pitchFamily="34" charset="0"/>
              </a:rPr>
              <a:t>Emulsions - </a:t>
            </a:r>
            <a:r>
              <a:rPr lang="en-GB" dirty="0" smtClean="0">
                <a:cs typeface="Arial" pitchFamily="34" charset="0"/>
              </a:rPr>
              <a:t>Where </a:t>
            </a:r>
            <a:r>
              <a:rPr lang="en-GB" b="1" dirty="0">
                <a:cs typeface="Arial" pitchFamily="34" charset="0"/>
              </a:rPr>
              <a:t>oil and water </a:t>
            </a:r>
            <a:r>
              <a:rPr lang="en-GB" dirty="0">
                <a:cs typeface="Arial" pitchFamily="34" charset="0"/>
              </a:rPr>
              <a:t>are  </a:t>
            </a:r>
            <a:r>
              <a:rPr lang="en-GB" dirty="0" smtClean="0">
                <a:cs typeface="Arial" pitchFamily="34" charset="0"/>
              </a:rPr>
              <a:t>dispersed </a:t>
            </a:r>
            <a:r>
              <a:rPr lang="en-GB" dirty="0">
                <a:cs typeface="Arial" pitchFamily="34" charset="0"/>
              </a:rPr>
              <a:t>(spread out) in each </a:t>
            </a:r>
            <a:r>
              <a:rPr lang="en-GB" dirty="0" smtClean="0">
                <a:cs typeface="Arial" pitchFamily="34" charset="0"/>
              </a:rPr>
              <a:t>other. They have </a:t>
            </a:r>
            <a:r>
              <a:rPr lang="en-GB" b="1" dirty="0" smtClean="0">
                <a:cs typeface="Arial" pitchFamily="34" charset="0"/>
              </a:rPr>
              <a:t>special properties</a:t>
            </a:r>
            <a:r>
              <a:rPr lang="en-GB" dirty="0" smtClean="0">
                <a:cs typeface="Arial" pitchFamily="34" charset="0"/>
              </a:rPr>
              <a:t>.</a:t>
            </a:r>
            <a:endParaRPr lang="en-GB" dirty="0">
              <a:cs typeface="Arial" pitchFamily="34" charset="0"/>
            </a:endParaRPr>
          </a:p>
        </p:txBody>
      </p:sp>
      <p:sp>
        <p:nvSpPr>
          <p:cNvPr id="4" name="TextBox 3"/>
          <p:cNvSpPr txBox="1"/>
          <p:nvPr/>
        </p:nvSpPr>
        <p:spPr>
          <a:xfrm>
            <a:off x="32998" y="482536"/>
            <a:ext cx="2666794" cy="2585323"/>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b="1" dirty="0"/>
              <a:t>Emulsifiers</a:t>
            </a:r>
          </a:p>
          <a:p>
            <a:pPr defTabSz="717550"/>
            <a:r>
              <a:rPr lang="en-GB" dirty="0" smtClean="0"/>
              <a:t>Stop </a:t>
            </a:r>
            <a:r>
              <a:rPr lang="en-GB" dirty="0"/>
              <a:t>water and oil </a:t>
            </a:r>
            <a:r>
              <a:rPr lang="en-GB" b="1" dirty="0"/>
              <a:t>separating</a:t>
            </a:r>
            <a:r>
              <a:rPr lang="en-GB" dirty="0"/>
              <a:t> out into </a:t>
            </a:r>
            <a:r>
              <a:rPr lang="en-GB" b="1" dirty="0" smtClean="0"/>
              <a:t>layers</a:t>
            </a:r>
          </a:p>
          <a:p>
            <a:pPr defTabSz="717550"/>
            <a:r>
              <a:rPr lang="en-GB" dirty="0" smtClean="0"/>
              <a:t>Improve </a:t>
            </a:r>
            <a:r>
              <a:rPr lang="en-GB" dirty="0"/>
              <a:t>texture and taste of foods containing fats and </a:t>
            </a:r>
            <a:r>
              <a:rPr lang="en-GB" dirty="0" smtClean="0"/>
              <a:t>oils. </a:t>
            </a:r>
          </a:p>
          <a:p>
            <a:pPr defTabSz="717550"/>
            <a:r>
              <a:rPr lang="en-GB" b="1" dirty="0" smtClean="0"/>
              <a:t>Makes</a:t>
            </a:r>
            <a:r>
              <a:rPr lang="en-GB" dirty="0" smtClean="0"/>
              <a:t> </a:t>
            </a:r>
            <a:r>
              <a:rPr lang="en-GB" dirty="0"/>
              <a:t>them </a:t>
            </a:r>
            <a:r>
              <a:rPr lang="en-GB" b="1" dirty="0"/>
              <a:t>more palatable </a:t>
            </a:r>
            <a:r>
              <a:rPr lang="en-GB" dirty="0"/>
              <a:t>(tasty) and tempting to eat!</a:t>
            </a:r>
          </a:p>
        </p:txBody>
      </p:sp>
      <p:sp>
        <p:nvSpPr>
          <p:cNvPr id="5" name="Rectangle 4"/>
          <p:cNvSpPr/>
          <p:nvPr/>
        </p:nvSpPr>
        <p:spPr>
          <a:xfrm>
            <a:off x="2807296" y="1052736"/>
            <a:ext cx="6336704" cy="203132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GB" dirty="0" smtClean="0"/>
              <a:t>A </a:t>
            </a:r>
            <a:r>
              <a:rPr lang="en-GB" b="1" dirty="0" smtClean="0"/>
              <a:t>food</a:t>
            </a:r>
            <a:r>
              <a:rPr lang="en-GB" dirty="0" smtClean="0"/>
              <a:t> </a:t>
            </a:r>
            <a:r>
              <a:rPr lang="en-GB" b="1" dirty="0" smtClean="0"/>
              <a:t>additive</a:t>
            </a:r>
            <a:r>
              <a:rPr lang="en-GB" dirty="0" smtClean="0"/>
              <a:t> is a substance that is </a:t>
            </a:r>
            <a:r>
              <a:rPr lang="en-GB" b="1" dirty="0" smtClean="0"/>
              <a:t>added</a:t>
            </a:r>
            <a:r>
              <a:rPr lang="en-GB" dirty="0" smtClean="0"/>
              <a:t> to a </a:t>
            </a:r>
            <a:r>
              <a:rPr lang="en-GB" b="1" dirty="0" smtClean="0"/>
              <a:t>food</a:t>
            </a:r>
            <a:r>
              <a:rPr lang="en-GB" dirty="0" smtClean="0"/>
              <a:t> to </a:t>
            </a:r>
            <a:r>
              <a:rPr lang="en-GB" b="1" dirty="0" smtClean="0"/>
              <a:t>improve</a:t>
            </a:r>
            <a:r>
              <a:rPr lang="en-GB" dirty="0" smtClean="0"/>
              <a:t> its </a:t>
            </a:r>
            <a:r>
              <a:rPr lang="en-GB" b="1" dirty="0" smtClean="0"/>
              <a:t>taste</a:t>
            </a:r>
            <a:r>
              <a:rPr lang="en-GB" dirty="0" smtClean="0"/>
              <a:t>, </a:t>
            </a:r>
            <a:r>
              <a:rPr lang="en-GB" b="1" dirty="0" smtClean="0"/>
              <a:t>preserve</a:t>
            </a:r>
            <a:r>
              <a:rPr lang="en-GB" dirty="0" smtClean="0"/>
              <a:t> it or change its </a:t>
            </a:r>
            <a:r>
              <a:rPr lang="en-GB" b="1" dirty="0" smtClean="0"/>
              <a:t>colour</a:t>
            </a:r>
            <a:r>
              <a:rPr lang="en-GB" dirty="0" smtClean="0"/>
              <a:t>.  All food additives in our food have an </a:t>
            </a:r>
            <a:r>
              <a:rPr lang="en-GB" b="1" dirty="0" smtClean="0"/>
              <a:t>E</a:t>
            </a:r>
            <a:r>
              <a:rPr lang="en-GB" dirty="0" smtClean="0"/>
              <a:t> </a:t>
            </a:r>
            <a:r>
              <a:rPr lang="en-GB" b="1" dirty="0" smtClean="0"/>
              <a:t>number</a:t>
            </a:r>
            <a:r>
              <a:rPr lang="en-GB" dirty="0" smtClean="0"/>
              <a:t> to prove that they have </a:t>
            </a:r>
            <a:r>
              <a:rPr lang="en-GB" b="1" dirty="0" smtClean="0"/>
              <a:t>passed a safety </a:t>
            </a:r>
            <a:r>
              <a:rPr lang="en-GB" b="1" dirty="0" smtClean="0">
                <a:solidFill>
                  <a:schemeClr val="tx1"/>
                </a:solidFill>
              </a:rPr>
              <a:t>standard. </a:t>
            </a:r>
            <a:endParaRPr lang="en-GB" dirty="0" smtClean="0">
              <a:solidFill>
                <a:schemeClr val="tx1"/>
              </a:solidFill>
            </a:endParaRPr>
          </a:p>
          <a:p>
            <a:pPr algn="ctr"/>
            <a:r>
              <a:rPr lang="en-GB" b="1" dirty="0" smtClean="0">
                <a:solidFill>
                  <a:srgbClr val="C00000"/>
                </a:solidFill>
              </a:rPr>
              <a:t>Emulsifiers have an E number that begins with 4.</a:t>
            </a:r>
          </a:p>
          <a:p>
            <a:r>
              <a:rPr lang="en-GB" dirty="0" smtClean="0"/>
              <a:t>Emulsifiers </a:t>
            </a:r>
            <a:r>
              <a:rPr lang="en-GB" b="1" dirty="0" smtClean="0"/>
              <a:t>stop</a:t>
            </a:r>
            <a:r>
              <a:rPr lang="en-GB" dirty="0" smtClean="0"/>
              <a:t> oil and water based substances from </a:t>
            </a:r>
            <a:r>
              <a:rPr lang="en-GB" b="1" dirty="0" smtClean="0"/>
              <a:t>separating</a:t>
            </a:r>
            <a:r>
              <a:rPr lang="en-GB" dirty="0" smtClean="0"/>
              <a:t>.  Emulsifiers are needed in </a:t>
            </a:r>
            <a:r>
              <a:rPr lang="en-GB" b="1" dirty="0" smtClean="0"/>
              <a:t>chocolate</a:t>
            </a:r>
            <a:r>
              <a:rPr lang="en-GB" dirty="0" smtClean="0"/>
              <a:t>, </a:t>
            </a:r>
            <a:r>
              <a:rPr lang="en-GB" b="1" dirty="0" err="1" smtClean="0"/>
              <a:t>mayonaise</a:t>
            </a:r>
            <a:r>
              <a:rPr lang="en-GB" dirty="0" smtClean="0"/>
              <a:t> and </a:t>
            </a:r>
            <a:r>
              <a:rPr lang="en-GB" b="1" dirty="0" smtClean="0"/>
              <a:t>ice</a:t>
            </a:r>
            <a:r>
              <a:rPr lang="en-GB" dirty="0" smtClean="0"/>
              <a:t> </a:t>
            </a:r>
            <a:r>
              <a:rPr lang="en-GB" b="1" dirty="0" smtClean="0"/>
              <a:t>cream</a:t>
            </a:r>
            <a:r>
              <a:rPr lang="en-GB" dirty="0" smtClean="0"/>
              <a:t>. </a:t>
            </a:r>
            <a:endParaRPr lang="en-GB" dirty="0"/>
          </a:p>
        </p:txBody>
      </p:sp>
      <p:sp>
        <p:nvSpPr>
          <p:cNvPr id="7" name="Rectangle 6"/>
          <p:cNvSpPr/>
          <p:nvPr/>
        </p:nvSpPr>
        <p:spPr>
          <a:xfrm>
            <a:off x="97910" y="3158818"/>
            <a:ext cx="8866578" cy="358255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grpSp>
        <p:nvGrpSpPr>
          <p:cNvPr id="8" name="Group 7"/>
          <p:cNvGrpSpPr/>
          <p:nvPr/>
        </p:nvGrpSpPr>
        <p:grpSpPr>
          <a:xfrm>
            <a:off x="864579" y="3717032"/>
            <a:ext cx="3072148" cy="2851720"/>
            <a:chOff x="102016" y="3011627"/>
            <a:chExt cx="2094460" cy="2073557"/>
          </a:xfrm>
        </p:grpSpPr>
        <p:sp>
          <p:nvSpPr>
            <p:cNvPr id="9" name="Oval 8"/>
            <p:cNvSpPr/>
            <p:nvPr/>
          </p:nvSpPr>
          <p:spPr>
            <a:xfrm>
              <a:off x="614074" y="3501068"/>
              <a:ext cx="1080000" cy="10800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p:nvGrpSpPr>
          <p:grpSpPr>
            <a:xfrm>
              <a:off x="1015961" y="3011627"/>
              <a:ext cx="276225" cy="877887"/>
              <a:chOff x="1015961" y="3121025"/>
              <a:chExt cx="276225" cy="877887"/>
            </a:xfrm>
          </p:grpSpPr>
          <p:sp>
            <p:nvSpPr>
              <p:cNvPr id="33" name="Oval 32"/>
              <p:cNvSpPr>
                <a:spLocks noChangeArrowheads="1"/>
              </p:cNvSpPr>
              <p:nvPr/>
            </p:nvSpPr>
            <p:spPr bwMode="auto">
              <a:xfrm rot="5400000">
                <a:off x="1025486" y="3111500"/>
                <a:ext cx="257175" cy="276225"/>
              </a:xfrm>
              <a:prstGeom prst="ellipse">
                <a:avLst/>
              </a:prstGeom>
              <a:solidFill>
                <a:schemeClr val="tx1"/>
              </a:solidFill>
              <a:ln w="25400" algn="ctr">
                <a:solidFill>
                  <a:schemeClr val="tx1"/>
                </a:solidFill>
                <a:round/>
                <a:headEnd/>
                <a:tailEnd/>
              </a:ln>
            </p:spPr>
            <p:txBody>
              <a:bodyPr rot="10800000" vert="eaVert" anchor="ctr"/>
              <a:lstStyle/>
              <a:p>
                <a:pPr algn="ctr" fontAlgn="auto">
                  <a:spcBef>
                    <a:spcPts val="0"/>
                  </a:spcBef>
                  <a:spcAft>
                    <a:spcPts val="0"/>
                  </a:spcAft>
                  <a:defRPr/>
                </a:pPr>
                <a:r>
                  <a:rPr lang="en-US" b="1" dirty="0" smtClean="0">
                    <a:solidFill>
                      <a:schemeClr val="lt1"/>
                    </a:solidFill>
                  </a:rPr>
                  <a:t>–</a:t>
                </a:r>
              </a:p>
            </p:txBody>
          </p:sp>
          <p:sp>
            <p:nvSpPr>
              <p:cNvPr id="34" name="Freeform 33"/>
              <p:cNvSpPr/>
              <p:nvPr/>
            </p:nvSpPr>
            <p:spPr bwMode="auto">
              <a:xfrm rot="5400000">
                <a:off x="843717" y="3618706"/>
                <a:ext cx="620712" cy="139700"/>
              </a:xfrm>
              <a:custGeom>
                <a:avLst/>
                <a:gdLst>
                  <a:gd name="connsiteX0" fmla="*/ 0 w 2597727"/>
                  <a:gd name="connsiteY0" fmla="*/ 381000 h 381000"/>
                  <a:gd name="connsiteX1" fmla="*/ 332509 w 2597727"/>
                  <a:gd name="connsiteY1" fmla="*/ 6927 h 381000"/>
                  <a:gd name="connsiteX2" fmla="*/ 665018 w 2597727"/>
                  <a:gd name="connsiteY2" fmla="*/ 360218 h 381000"/>
                  <a:gd name="connsiteX3" fmla="*/ 997527 w 2597727"/>
                  <a:gd name="connsiteY3" fmla="*/ 27709 h 381000"/>
                  <a:gd name="connsiteX4" fmla="*/ 1309254 w 2597727"/>
                  <a:gd name="connsiteY4" fmla="*/ 339436 h 381000"/>
                  <a:gd name="connsiteX5" fmla="*/ 1662545 w 2597727"/>
                  <a:gd name="connsiteY5" fmla="*/ 6927 h 381000"/>
                  <a:gd name="connsiteX6" fmla="*/ 1995054 w 2597727"/>
                  <a:gd name="connsiteY6" fmla="*/ 297873 h 381000"/>
                  <a:gd name="connsiteX7" fmla="*/ 2327563 w 2597727"/>
                  <a:gd name="connsiteY7" fmla="*/ 6927 h 381000"/>
                  <a:gd name="connsiteX8" fmla="*/ 2597727 w 2597727"/>
                  <a:gd name="connsiteY8" fmla="*/ 339436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7727" h="381000">
                    <a:moveTo>
                      <a:pt x="0" y="381000"/>
                    </a:moveTo>
                    <a:cubicBezTo>
                      <a:pt x="110836" y="195695"/>
                      <a:pt x="221673" y="10391"/>
                      <a:pt x="332509" y="6927"/>
                    </a:cubicBezTo>
                    <a:cubicBezTo>
                      <a:pt x="443345" y="3463"/>
                      <a:pt x="554182" y="356754"/>
                      <a:pt x="665018" y="360218"/>
                    </a:cubicBezTo>
                    <a:cubicBezTo>
                      <a:pt x="775854" y="363682"/>
                      <a:pt x="890154" y="31173"/>
                      <a:pt x="997527" y="27709"/>
                    </a:cubicBezTo>
                    <a:cubicBezTo>
                      <a:pt x="1104900" y="24245"/>
                      <a:pt x="1198418" y="342900"/>
                      <a:pt x="1309254" y="339436"/>
                    </a:cubicBezTo>
                    <a:cubicBezTo>
                      <a:pt x="1420090" y="335972"/>
                      <a:pt x="1548245" y="13854"/>
                      <a:pt x="1662545" y="6927"/>
                    </a:cubicBezTo>
                    <a:cubicBezTo>
                      <a:pt x="1776845" y="0"/>
                      <a:pt x="1884218" y="297873"/>
                      <a:pt x="1995054" y="297873"/>
                    </a:cubicBezTo>
                    <a:cubicBezTo>
                      <a:pt x="2105890" y="297873"/>
                      <a:pt x="2227118" y="0"/>
                      <a:pt x="2327563" y="6927"/>
                    </a:cubicBezTo>
                    <a:cubicBezTo>
                      <a:pt x="2428009" y="13854"/>
                      <a:pt x="2512868" y="176645"/>
                      <a:pt x="2597727" y="339436"/>
                    </a:cubicBezTo>
                  </a:path>
                </a:pathLst>
              </a:custGeom>
              <a:no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grpSp>
          <p:nvGrpSpPr>
            <p:cNvPr id="11" name="Group 10"/>
            <p:cNvGrpSpPr/>
            <p:nvPr/>
          </p:nvGrpSpPr>
          <p:grpSpPr>
            <a:xfrm rot="2700000">
              <a:off x="1470527" y="3194084"/>
              <a:ext cx="276225" cy="877887"/>
              <a:chOff x="1015961" y="3121025"/>
              <a:chExt cx="276225" cy="877887"/>
            </a:xfrm>
          </p:grpSpPr>
          <p:sp>
            <p:nvSpPr>
              <p:cNvPr id="31" name="Oval 30"/>
              <p:cNvSpPr>
                <a:spLocks noChangeArrowheads="1"/>
              </p:cNvSpPr>
              <p:nvPr/>
            </p:nvSpPr>
            <p:spPr bwMode="auto">
              <a:xfrm rot="5400000">
                <a:off x="1025486" y="3111500"/>
                <a:ext cx="257175" cy="276225"/>
              </a:xfrm>
              <a:prstGeom prst="ellipse">
                <a:avLst/>
              </a:prstGeom>
              <a:solidFill>
                <a:schemeClr val="tx1"/>
              </a:solidFill>
              <a:ln w="25400" algn="ctr">
                <a:solidFill>
                  <a:schemeClr val="tx1"/>
                </a:solidFill>
                <a:round/>
                <a:headEnd/>
                <a:tailEnd/>
              </a:ln>
            </p:spPr>
            <p:txBody>
              <a:bodyPr rot="10800000" vert="eaVert" anchor="ctr"/>
              <a:lstStyle/>
              <a:p>
                <a:pPr algn="ctr" fontAlgn="auto">
                  <a:spcBef>
                    <a:spcPts val="0"/>
                  </a:spcBef>
                  <a:spcAft>
                    <a:spcPts val="0"/>
                  </a:spcAft>
                  <a:defRPr/>
                </a:pPr>
                <a:r>
                  <a:rPr lang="en-US" b="1" dirty="0">
                    <a:solidFill>
                      <a:schemeClr val="lt1"/>
                    </a:solidFill>
                  </a:rPr>
                  <a:t>–</a:t>
                </a:r>
              </a:p>
            </p:txBody>
          </p:sp>
          <p:sp>
            <p:nvSpPr>
              <p:cNvPr id="32" name="Freeform 31"/>
              <p:cNvSpPr/>
              <p:nvPr/>
            </p:nvSpPr>
            <p:spPr bwMode="auto">
              <a:xfrm rot="5400000">
                <a:off x="843717" y="3618706"/>
                <a:ext cx="620712" cy="139700"/>
              </a:xfrm>
              <a:custGeom>
                <a:avLst/>
                <a:gdLst>
                  <a:gd name="connsiteX0" fmla="*/ 0 w 2597727"/>
                  <a:gd name="connsiteY0" fmla="*/ 381000 h 381000"/>
                  <a:gd name="connsiteX1" fmla="*/ 332509 w 2597727"/>
                  <a:gd name="connsiteY1" fmla="*/ 6927 h 381000"/>
                  <a:gd name="connsiteX2" fmla="*/ 665018 w 2597727"/>
                  <a:gd name="connsiteY2" fmla="*/ 360218 h 381000"/>
                  <a:gd name="connsiteX3" fmla="*/ 997527 w 2597727"/>
                  <a:gd name="connsiteY3" fmla="*/ 27709 h 381000"/>
                  <a:gd name="connsiteX4" fmla="*/ 1309254 w 2597727"/>
                  <a:gd name="connsiteY4" fmla="*/ 339436 h 381000"/>
                  <a:gd name="connsiteX5" fmla="*/ 1662545 w 2597727"/>
                  <a:gd name="connsiteY5" fmla="*/ 6927 h 381000"/>
                  <a:gd name="connsiteX6" fmla="*/ 1995054 w 2597727"/>
                  <a:gd name="connsiteY6" fmla="*/ 297873 h 381000"/>
                  <a:gd name="connsiteX7" fmla="*/ 2327563 w 2597727"/>
                  <a:gd name="connsiteY7" fmla="*/ 6927 h 381000"/>
                  <a:gd name="connsiteX8" fmla="*/ 2597727 w 2597727"/>
                  <a:gd name="connsiteY8" fmla="*/ 339436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7727" h="381000">
                    <a:moveTo>
                      <a:pt x="0" y="381000"/>
                    </a:moveTo>
                    <a:cubicBezTo>
                      <a:pt x="110836" y="195695"/>
                      <a:pt x="221673" y="10391"/>
                      <a:pt x="332509" y="6927"/>
                    </a:cubicBezTo>
                    <a:cubicBezTo>
                      <a:pt x="443345" y="3463"/>
                      <a:pt x="554182" y="356754"/>
                      <a:pt x="665018" y="360218"/>
                    </a:cubicBezTo>
                    <a:cubicBezTo>
                      <a:pt x="775854" y="363682"/>
                      <a:pt x="890154" y="31173"/>
                      <a:pt x="997527" y="27709"/>
                    </a:cubicBezTo>
                    <a:cubicBezTo>
                      <a:pt x="1104900" y="24245"/>
                      <a:pt x="1198418" y="342900"/>
                      <a:pt x="1309254" y="339436"/>
                    </a:cubicBezTo>
                    <a:cubicBezTo>
                      <a:pt x="1420090" y="335972"/>
                      <a:pt x="1548245" y="13854"/>
                      <a:pt x="1662545" y="6927"/>
                    </a:cubicBezTo>
                    <a:cubicBezTo>
                      <a:pt x="1776845" y="0"/>
                      <a:pt x="1884218" y="297873"/>
                      <a:pt x="1995054" y="297873"/>
                    </a:cubicBezTo>
                    <a:cubicBezTo>
                      <a:pt x="2105890" y="297873"/>
                      <a:pt x="2227118" y="0"/>
                      <a:pt x="2327563" y="6927"/>
                    </a:cubicBezTo>
                    <a:cubicBezTo>
                      <a:pt x="2428009" y="13854"/>
                      <a:pt x="2512868" y="176645"/>
                      <a:pt x="2597727" y="339436"/>
                    </a:cubicBezTo>
                  </a:path>
                </a:pathLst>
              </a:custGeom>
              <a:no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grpSp>
          <p:nvGrpSpPr>
            <p:cNvPr id="12" name="Group 11"/>
            <p:cNvGrpSpPr/>
            <p:nvPr/>
          </p:nvGrpSpPr>
          <p:grpSpPr>
            <a:xfrm rot="5400000">
              <a:off x="1619420" y="3627953"/>
              <a:ext cx="276225" cy="877887"/>
              <a:chOff x="1015961" y="3121025"/>
              <a:chExt cx="276225" cy="877887"/>
            </a:xfrm>
          </p:grpSpPr>
          <p:sp>
            <p:nvSpPr>
              <p:cNvPr id="29" name="Oval 28"/>
              <p:cNvSpPr>
                <a:spLocks noChangeArrowheads="1"/>
              </p:cNvSpPr>
              <p:nvPr/>
            </p:nvSpPr>
            <p:spPr bwMode="auto">
              <a:xfrm rot="5400000">
                <a:off x="1025486" y="3111500"/>
                <a:ext cx="257175" cy="276225"/>
              </a:xfrm>
              <a:prstGeom prst="ellipse">
                <a:avLst/>
              </a:prstGeom>
              <a:solidFill>
                <a:schemeClr val="tx1"/>
              </a:solidFill>
              <a:ln w="25400" algn="ctr">
                <a:solidFill>
                  <a:schemeClr val="tx1"/>
                </a:solidFill>
                <a:round/>
                <a:headEnd/>
                <a:tailEnd/>
              </a:ln>
            </p:spPr>
            <p:txBody>
              <a:bodyPr rot="10800000" vert="eaVert" anchor="ctr"/>
              <a:lstStyle/>
              <a:p>
                <a:pPr algn="ctr" fontAlgn="auto">
                  <a:spcBef>
                    <a:spcPts val="0"/>
                  </a:spcBef>
                  <a:spcAft>
                    <a:spcPts val="0"/>
                  </a:spcAft>
                  <a:defRPr/>
                </a:pPr>
                <a:r>
                  <a:rPr lang="en-US" b="1" dirty="0">
                    <a:solidFill>
                      <a:schemeClr val="lt1"/>
                    </a:solidFill>
                  </a:rPr>
                  <a:t>–</a:t>
                </a:r>
              </a:p>
            </p:txBody>
          </p:sp>
          <p:sp>
            <p:nvSpPr>
              <p:cNvPr id="30" name="Freeform 29"/>
              <p:cNvSpPr/>
              <p:nvPr/>
            </p:nvSpPr>
            <p:spPr bwMode="auto">
              <a:xfrm rot="5400000">
                <a:off x="843717" y="3618706"/>
                <a:ext cx="620712" cy="139700"/>
              </a:xfrm>
              <a:custGeom>
                <a:avLst/>
                <a:gdLst>
                  <a:gd name="connsiteX0" fmla="*/ 0 w 2597727"/>
                  <a:gd name="connsiteY0" fmla="*/ 381000 h 381000"/>
                  <a:gd name="connsiteX1" fmla="*/ 332509 w 2597727"/>
                  <a:gd name="connsiteY1" fmla="*/ 6927 h 381000"/>
                  <a:gd name="connsiteX2" fmla="*/ 665018 w 2597727"/>
                  <a:gd name="connsiteY2" fmla="*/ 360218 h 381000"/>
                  <a:gd name="connsiteX3" fmla="*/ 997527 w 2597727"/>
                  <a:gd name="connsiteY3" fmla="*/ 27709 h 381000"/>
                  <a:gd name="connsiteX4" fmla="*/ 1309254 w 2597727"/>
                  <a:gd name="connsiteY4" fmla="*/ 339436 h 381000"/>
                  <a:gd name="connsiteX5" fmla="*/ 1662545 w 2597727"/>
                  <a:gd name="connsiteY5" fmla="*/ 6927 h 381000"/>
                  <a:gd name="connsiteX6" fmla="*/ 1995054 w 2597727"/>
                  <a:gd name="connsiteY6" fmla="*/ 297873 h 381000"/>
                  <a:gd name="connsiteX7" fmla="*/ 2327563 w 2597727"/>
                  <a:gd name="connsiteY7" fmla="*/ 6927 h 381000"/>
                  <a:gd name="connsiteX8" fmla="*/ 2597727 w 2597727"/>
                  <a:gd name="connsiteY8" fmla="*/ 339436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7727" h="381000">
                    <a:moveTo>
                      <a:pt x="0" y="381000"/>
                    </a:moveTo>
                    <a:cubicBezTo>
                      <a:pt x="110836" y="195695"/>
                      <a:pt x="221673" y="10391"/>
                      <a:pt x="332509" y="6927"/>
                    </a:cubicBezTo>
                    <a:cubicBezTo>
                      <a:pt x="443345" y="3463"/>
                      <a:pt x="554182" y="356754"/>
                      <a:pt x="665018" y="360218"/>
                    </a:cubicBezTo>
                    <a:cubicBezTo>
                      <a:pt x="775854" y="363682"/>
                      <a:pt x="890154" y="31173"/>
                      <a:pt x="997527" y="27709"/>
                    </a:cubicBezTo>
                    <a:cubicBezTo>
                      <a:pt x="1104900" y="24245"/>
                      <a:pt x="1198418" y="342900"/>
                      <a:pt x="1309254" y="339436"/>
                    </a:cubicBezTo>
                    <a:cubicBezTo>
                      <a:pt x="1420090" y="335972"/>
                      <a:pt x="1548245" y="13854"/>
                      <a:pt x="1662545" y="6927"/>
                    </a:cubicBezTo>
                    <a:cubicBezTo>
                      <a:pt x="1776845" y="0"/>
                      <a:pt x="1884218" y="297873"/>
                      <a:pt x="1995054" y="297873"/>
                    </a:cubicBezTo>
                    <a:cubicBezTo>
                      <a:pt x="2105890" y="297873"/>
                      <a:pt x="2227118" y="0"/>
                      <a:pt x="2327563" y="6927"/>
                    </a:cubicBezTo>
                    <a:cubicBezTo>
                      <a:pt x="2428009" y="13854"/>
                      <a:pt x="2512868" y="176645"/>
                      <a:pt x="2597727" y="339436"/>
                    </a:cubicBezTo>
                  </a:path>
                </a:pathLst>
              </a:custGeom>
              <a:no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grpSp>
          <p:nvGrpSpPr>
            <p:cNvPr id="13" name="Group 12"/>
            <p:cNvGrpSpPr/>
            <p:nvPr/>
          </p:nvGrpSpPr>
          <p:grpSpPr>
            <a:xfrm rot="8100000">
              <a:off x="1415257" y="4069117"/>
              <a:ext cx="276225" cy="877887"/>
              <a:chOff x="1015961" y="3121025"/>
              <a:chExt cx="276225" cy="877887"/>
            </a:xfrm>
          </p:grpSpPr>
          <p:sp>
            <p:nvSpPr>
              <p:cNvPr id="27" name="Oval 26"/>
              <p:cNvSpPr>
                <a:spLocks noChangeArrowheads="1"/>
              </p:cNvSpPr>
              <p:nvPr/>
            </p:nvSpPr>
            <p:spPr bwMode="auto">
              <a:xfrm rot="5400000">
                <a:off x="1025486" y="3111500"/>
                <a:ext cx="257175" cy="276225"/>
              </a:xfrm>
              <a:prstGeom prst="ellipse">
                <a:avLst/>
              </a:prstGeom>
              <a:solidFill>
                <a:schemeClr val="tx1"/>
              </a:solidFill>
              <a:ln w="25400" algn="ctr">
                <a:solidFill>
                  <a:schemeClr val="tx1"/>
                </a:solidFill>
                <a:round/>
                <a:headEnd/>
                <a:tailEnd/>
              </a:ln>
            </p:spPr>
            <p:txBody>
              <a:bodyPr rot="10800000" vert="eaVert" anchor="ctr"/>
              <a:lstStyle/>
              <a:p>
                <a:pPr algn="ctr" fontAlgn="auto">
                  <a:spcBef>
                    <a:spcPts val="0"/>
                  </a:spcBef>
                  <a:spcAft>
                    <a:spcPts val="0"/>
                  </a:spcAft>
                  <a:defRPr/>
                </a:pPr>
                <a:r>
                  <a:rPr lang="en-US" b="1" dirty="0">
                    <a:solidFill>
                      <a:schemeClr val="lt1"/>
                    </a:solidFill>
                  </a:rPr>
                  <a:t>–</a:t>
                </a:r>
              </a:p>
            </p:txBody>
          </p:sp>
          <p:sp>
            <p:nvSpPr>
              <p:cNvPr id="28" name="Freeform 27"/>
              <p:cNvSpPr/>
              <p:nvPr/>
            </p:nvSpPr>
            <p:spPr bwMode="auto">
              <a:xfrm rot="5400000">
                <a:off x="843717" y="3618706"/>
                <a:ext cx="620712" cy="139700"/>
              </a:xfrm>
              <a:custGeom>
                <a:avLst/>
                <a:gdLst>
                  <a:gd name="connsiteX0" fmla="*/ 0 w 2597727"/>
                  <a:gd name="connsiteY0" fmla="*/ 381000 h 381000"/>
                  <a:gd name="connsiteX1" fmla="*/ 332509 w 2597727"/>
                  <a:gd name="connsiteY1" fmla="*/ 6927 h 381000"/>
                  <a:gd name="connsiteX2" fmla="*/ 665018 w 2597727"/>
                  <a:gd name="connsiteY2" fmla="*/ 360218 h 381000"/>
                  <a:gd name="connsiteX3" fmla="*/ 997527 w 2597727"/>
                  <a:gd name="connsiteY3" fmla="*/ 27709 h 381000"/>
                  <a:gd name="connsiteX4" fmla="*/ 1309254 w 2597727"/>
                  <a:gd name="connsiteY4" fmla="*/ 339436 h 381000"/>
                  <a:gd name="connsiteX5" fmla="*/ 1662545 w 2597727"/>
                  <a:gd name="connsiteY5" fmla="*/ 6927 h 381000"/>
                  <a:gd name="connsiteX6" fmla="*/ 1995054 w 2597727"/>
                  <a:gd name="connsiteY6" fmla="*/ 297873 h 381000"/>
                  <a:gd name="connsiteX7" fmla="*/ 2327563 w 2597727"/>
                  <a:gd name="connsiteY7" fmla="*/ 6927 h 381000"/>
                  <a:gd name="connsiteX8" fmla="*/ 2597727 w 2597727"/>
                  <a:gd name="connsiteY8" fmla="*/ 339436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7727" h="381000">
                    <a:moveTo>
                      <a:pt x="0" y="381000"/>
                    </a:moveTo>
                    <a:cubicBezTo>
                      <a:pt x="110836" y="195695"/>
                      <a:pt x="221673" y="10391"/>
                      <a:pt x="332509" y="6927"/>
                    </a:cubicBezTo>
                    <a:cubicBezTo>
                      <a:pt x="443345" y="3463"/>
                      <a:pt x="554182" y="356754"/>
                      <a:pt x="665018" y="360218"/>
                    </a:cubicBezTo>
                    <a:cubicBezTo>
                      <a:pt x="775854" y="363682"/>
                      <a:pt x="890154" y="31173"/>
                      <a:pt x="997527" y="27709"/>
                    </a:cubicBezTo>
                    <a:cubicBezTo>
                      <a:pt x="1104900" y="24245"/>
                      <a:pt x="1198418" y="342900"/>
                      <a:pt x="1309254" y="339436"/>
                    </a:cubicBezTo>
                    <a:cubicBezTo>
                      <a:pt x="1420090" y="335972"/>
                      <a:pt x="1548245" y="13854"/>
                      <a:pt x="1662545" y="6927"/>
                    </a:cubicBezTo>
                    <a:cubicBezTo>
                      <a:pt x="1776845" y="0"/>
                      <a:pt x="1884218" y="297873"/>
                      <a:pt x="1995054" y="297873"/>
                    </a:cubicBezTo>
                    <a:cubicBezTo>
                      <a:pt x="2105890" y="297873"/>
                      <a:pt x="2227118" y="0"/>
                      <a:pt x="2327563" y="6927"/>
                    </a:cubicBezTo>
                    <a:cubicBezTo>
                      <a:pt x="2428009" y="13854"/>
                      <a:pt x="2512868" y="176645"/>
                      <a:pt x="2597727" y="339436"/>
                    </a:cubicBezTo>
                  </a:path>
                </a:pathLst>
              </a:custGeom>
              <a:no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grpSp>
          <p:nvGrpSpPr>
            <p:cNvPr id="14" name="Group 13"/>
            <p:cNvGrpSpPr/>
            <p:nvPr/>
          </p:nvGrpSpPr>
          <p:grpSpPr>
            <a:xfrm rot="10800000">
              <a:off x="1031506" y="4207297"/>
              <a:ext cx="276225" cy="877887"/>
              <a:chOff x="1015961" y="3121025"/>
              <a:chExt cx="276225" cy="877887"/>
            </a:xfrm>
          </p:grpSpPr>
          <p:sp>
            <p:nvSpPr>
              <p:cNvPr id="25" name="Oval 24"/>
              <p:cNvSpPr>
                <a:spLocks noChangeArrowheads="1"/>
              </p:cNvSpPr>
              <p:nvPr/>
            </p:nvSpPr>
            <p:spPr bwMode="auto">
              <a:xfrm rot="5400000">
                <a:off x="1025486" y="3111500"/>
                <a:ext cx="257175" cy="276225"/>
              </a:xfrm>
              <a:prstGeom prst="ellipse">
                <a:avLst/>
              </a:prstGeom>
              <a:solidFill>
                <a:schemeClr val="tx1"/>
              </a:solidFill>
              <a:ln w="25400" algn="ctr">
                <a:solidFill>
                  <a:schemeClr val="tx1"/>
                </a:solidFill>
                <a:round/>
                <a:headEnd/>
                <a:tailEnd/>
              </a:ln>
            </p:spPr>
            <p:txBody>
              <a:bodyPr rot="10800000" vert="eaVert" anchor="ctr"/>
              <a:lstStyle/>
              <a:p>
                <a:pPr algn="ctr" fontAlgn="auto">
                  <a:spcBef>
                    <a:spcPts val="0"/>
                  </a:spcBef>
                  <a:spcAft>
                    <a:spcPts val="0"/>
                  </a:spcAft>
                  <a:defRPr/>
                </a:pPr>
                <a:r>
                  <a:rPr lang="en-US" b="1" dirty="0">
                    <a:solidFill>
                      <a:schemeClr val="lt1"/>
                    </a:solidFill>
                  </a:rPr>
                  <a:t>–</a:t>
                </a:r>
              </a:p>
            </p:txBody>
          </p:sp>
          <p:sp>
            <p:nvSpPr>
              <p:cNvPr id="26" name="Freeform 25"/>
              <p:cNvSpPr/>
              <p:nvPr/>
            </p:nvSpPr>
            <p:spPr bwMode="auto">
              <a:xfrm rot="5400000">
                <a:off x="843717" y="3618706"/>
                <a:ext cx="620712" cy="139700"/>
              </a:xfrm>
              <a:custGeom>
                <a:avLst/>
                <a:gdLst>
                  <a:gd name="connsiteX0" fmla="*/ 0 w 2597727"/>
                  <a:gd name="connsiteY0" fmla="*/ 381000 h 381000"/>
                  <a:gd name="connsiteX1" fmla="*/ 332509 w 2597727"/>
                  <a:gd name="connsiteY1" fmla="*/ 6927 h 381000"/>
                  <a:gd name="connsiteX2" fmla="*/ 665018 w 2597727"/>
                  <a:gd name="connsiteY2" fmla="*/ 360218 h 381000"/>
                  <a:gd name="connsiteX3" fmla="*/ 997527 w 2597727"/>
                  <a:gd name="connsiteY3" fmla="*/ 27709 h 381000"/>
                  <a:gd name="connsiteX4" fmla="*/ 1309254 w 2597727"/>
                  <a:gd name="connsiteY4" fmla="*/ 339436 h 381000"/>
                  <a:gd name="connsiteX5" fmla="*/ 1662545 w 2597727"/>
                  <a:gd name="connsiteY5" fmla="*/ 6927 h 381000"/>
                  <a:gd name="connsiteX6" fmla="*/ 1995054 w 2597727"/>
                  <a:gd name="connsiteY6" fmla="*/ 297873 h 381000"/>
                  <a:gd name="connsiteX7" fmla="*/ 2327563 w 2597727"/>
                  <a:gd name="connsiteY7" fmla="*/ 6927 h 381000"/>
                  <a:gd name="connsiteX8" fmla="*/ 2597727 w 2597727"/>
                  <a:gd name="connsiteY8" fmla="*/ 339436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7727" h="381000">
                    <a:moveTo>
                      <a:pt x="0" y="381000"/>
                    </a:moveTo>
                    <a:cubicBezTo>
                      <a:pt x="110836" y="195695"/>
                      <a:pt x="221673" y="10391"/>
                      <a:pt x="332509" y="6927"/>
                    </a:cubicBezTo>
                    <a:cubicBezTo>
                      <a:pt x="443345" y="3463"/>
                      <a:pt x="554182" y="356754"/>
                      <a:pt x="665018" y="360218"/>
                    </a:cubicBezTo>
                    <a:cubicBezTo>
                      <a:pt x="775854" y="363682"/>
                      <a:pt x="890154" y="31173"/>
                      <a:pt x="997527" y="27709"/>
                    </a:cubicBezTo>
                    <a:cubicBezTo>
                      <a:pt x="1104900" y="24245"/>
                      <a:pt x="1198418" y="342900"/>
                      <a:pt x="1309254" y="339436"/>
                    </a:cubicBezTo>
                    <a:cubicBezTo>
                      <a:pt x="1420090" y="335972"/>
                      <a:pt x="1548245" y="13854"/>
                      <a:pt x="1662545" y="6927"/>
                    </a:cubicBezTo>
                    <a:cubicBezTo>
                      <a:pt x="1776845" y="0"/>
                      <a:pt x="1884218" y="297873"/>
                      <a:pt x="1995054" y="297873"/>
                    </a:cubicBezTo>
                    <a:cubicBezTo>
                      <a:pt x="2105890" y="297873"/>
                      <a:pt x="2227118" y="0"/>
                      <a:pt x="2327563" y="6927"/>
                    </a:cubicBezTo>
                    <a:cubicBezTo>
                      <a:pt x="2428009" y="13854"/>
                      <a:pt x="2512868" y="176645"/>
                      <a:pt x="2597727" y="339436"/>
                    </a:cubicBezTo>
                  </a:path>
                </a:pathLst>
              </a:custGeom>
              <a:no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grpSp>
          <p:nvGrpSpPr>
            <p:cNvPr id="15" name="Group 14"/>
            <p:cNvGrpSpPr/>
            <p:nvPr/>
          </p:nvGrpSpPr>
          <p:grpSpPr>
            <a:xfrm rot="10800000">
              <a:off x="102016" y="3182892"/>
              <a:ext cx="1026780" cy="1452089"/>
              <a:chOff x="1322096" y="3647315"/>
              <a:chExt cx="1026780" cy="1452089"/>
            </a:xfrm>
          </p:grpSpPr>
          <p:grpSp>
            <p:nvGrpSpPr>
              <p:cNvPr id="16" name="Group 15"/>
              <p:cNvGrpSpPr/>
              <p:nvPr/>
            </p:nvGrpSpPr>
            <p:grpSpPr>
              <a:xfrm rot="2700000">
                <a:off x="1622927" y="3346484"/>
                <a:ext cx="276225" cy="877887"/>
                <a:chOff x="1015961" y="3121025"/>
                <a:chExt cx="276225" cy="877887"/>
              </a:xfrm>
            </p:grpSpPr>
            <p:sp>
              <p:nvSpPr>
                <p:cNvPr id="23" name="Oval 22"/>
                <p:cNvSpPr>
                  <a:spLocks noChangeArrowheads="1"/>
                </p:cNvSpPr>
                <p:nvPr/>
              </p:nvSpPr>
              <p:spPr bwMode="auto">
                <a:xfrm rot="5400000">
                  <a:off x="1025486" y="3111500"/>
                  <a:ext cx="257175" cy="276225"/>
                </a:xfrm>
                <a:prstGeom prst="ellipse">
                  <a:avLst/>
                </a:prstGeom>
                <a:solidFill>
                  <a:schemeClr val="tx1"/>
                </a:solidFill>
                <a:ln w="25400" algn="ctr">
                  <a:solidFill>
                    <a:schemeClr val="tx1"/>
                  </a:solidFill>
                  <a:round/>
                  <a:headEnd/>
                  <a:tailEnd/>
                </a:ln>
              </p:spPr>
              <p:txBody>
                <a:bodyPr rot="10800000" vert="eaVert" anchor="ctr"/>
                <a:lstStyle/>
                <a:p>
                  <a:pPr algn="ctr" fontAlgn="auto">
                    <a:spcBef>
                      <a:spcPts val="0"/>
                    </a:spcBef>
                    <a:spcAft>
                      <a:spcPts val="0"/>
                    </a:spcAft>
                    <a:defRPr/>
                  </a:pPr>
                  <a:r>
                    <a:rPr lang="en-US" b="1" dirty="0">
                      <a:solidFill>
                        <a:schemeClr val="lt1"/>
                      </a:solidFill>
                    </a:rPr>
                    <a:t>–</a:t>
                  </a:r>
                </a:p>
              </p:txBody>
            </p:sp>
            <p:sp>
              <p:nvSpPr>
                <p:cNvPr id="24" name="Freeform 23"/>
                <p:cNvSpPr/>
                <p:nvPr/>
              </p:nvSpPr>
              <p:spPr bwMode="auto">
                <a:xfrm rot="5400000">
                  <a:off x="843717" y="3618706"/>
                  <a:ext cx="620712" cy="139700"/>
                </a:xfrm>
                <a:custGeom>
                  <a:avLst/>
                  <a:gdLst>
                    <a:gd name="connsiteX0" fmla="*/ 0 w 2597727"/>
                    <a:gd name="connsiteY0" fmla="*/ 381000 h 381000"/>
                    <a:gd name="connsiteX1" fmla="*/ 332509 w 2597727"/>
                    <a:gd name="connsiteY1" fmla="*/ 6927 h 381000"/>
                    <a:gd name="connsiteX2" fmla="*/ 665018 w 2597727"/>
                    <a:gd name="connsiteY2" fmla="*/ 360218 h 381000"/>
                    <a:gd name="connsiteX3" fmla="*/ 997527 w 2597727"/>
                    <a:gd name="connsiteY3" fmla="*/ 27709 h 381000"/>
                    <a:gd name="connsiteX4" fmla="*/ 1309254 w 2597727"/>
                    <a:gd name="connsiteY4" fmla="*/ 339436 h 381000"/>
                    <a:gd name="connsiteX5" fmla="*/ 1662545 w 2597727"/>
                    <a:gd name="connsiteY5" fmla="*/ 6927 h 381000"/>
                    <a:gd name="connsiteX6" fmla="*/ 1995054 w 2597727"/>
                    <a:gd name="connsiteY6" fmla="*/ 297873 h 381000"/>
                    <a:gd name="connsiteX7" fmla="*/ 2327563 w 2597727"/>
                    <a:gd name="connsiteY7" fmla="*/ 6927 h 381000"/>
                    <a:gd name="connsiteX8" fmla="*/ 2597727 w 2597727"/>
                    <a:gd name="connsiteY8" fmla="*/ 339436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7727" h="381000">
                      <a:moveTo>
                        <a:pt x="0" y="381000"/>
                      </a:moveTo>
                      <a:cubicBezTo>
                        <a:pt x="110836" y="195695"/>
                        <a:pt x="221673" y="10391"/>
                        <a:pt x="332509" y="6927"/>
                      </a:cubicBezTo>
                      <a:cubicBezTo>
                        <a:pt x="443345" y="3463"/>
                        <a:pt x="554182" y="356754"/>
                        <a:pt x="665018" y="360218"/>
                      </a:cubicBezTo>
                      <a:cubicBezTo>
                        <a:pt x="775854" y="363682"/>
                        <a:pt x="890154" y="31173"/>
                        <a:pt x="997527" y="27709"/>
                      </a:cubicBezTo>
                      <a:cubicBezTo>
                        <a:pt x="1104900" y="24245"/>
                        <a:pt x="1198418" y="342900"/>
                        <a:pt x="1309254" y="339436"/>
                      </a:cubicBezTo>
                      <a:cubicBezTo>
                        <a:pt x="1420090" y="335972"/>
                        <a:pt x="1548245" y="13854"/>
                        <a:pt x="1662545" y="6927"/>
                      </a:cubicBezTo>
                      <a:cubicBezTo>
                        <a:pt x="1776845" y="0"/>
                        <a:pt x="1884218" y="297873"/>
                        <a:pt x="1995054" y="297873"/>
                      </a:cubicBezTo>
                      <a:cubicBezTo>
                        <a:pt x="2105890" y="297873"/>
                        <a:pt x="2227118" y="0"/>
                        <a:pt x="2327563" y="6927"/>
                      </a:cubicBezTo>
                      <a:cubicBezTo>
                        <a:pt x="2428009" y="13854"/>
                        <a:pt x="2512868" y="176645"/>
                        <a:pt x="2597727" y="339436"/>
                      </a:cubicBezTo>
                    </a:path>
                  </a:pathLst>
                </a:custGeom>
                <a:no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grpSp>
            <p:nvGrpSpPr>
              <p:cNvPr id="17" name="Group 16"/>
              <p:cNvGrpSpPr/>
              <p:nvPr/>
            </p:nvGrpSpPr>
            <p:grpSpPr>
              <a:xfrm rot="5400000">
                <a:off x="1771820" y="3780353"/>
                <a:ext cx="276225" cy="877887"/>
                <a:chOff x="1015961" y="3121025"/>
                <a:chExt cx="276225" cy="877887"/>
              </a:xfrm>
            </p:grpSpPr>
            <p:sp>
              <p:nvSpPr>
                <p:cNvPr id="21" name="Oval 20"/>
                <p:cNvSpPr>
                  <a:spLocks noChangeArrowheads="1"/>
                </p:cNvSpPr>
                <p:nvPr/>
              </p:nvSpPr>
              <p:spPr bwMode="auto">
                <a:xfrm rot="5400000">
                  <a:off x="1025486" y="3111500"/>
                  <a:ext cx="257175" cy="276225"/>
                </a:xfrm>
                <a:prstGeom prst="ellipse">
                  <a:avLst/>
                </a:prstGeom>
                <a:solidFill>
                  <a:schemeClr val="tx1"/>
                </a:solidFill>
                <a:ln w="25400" algn="ctr">
                  <a:solidFill>
                    <a:schemeClr val="tx1"/>
                  </a:solidFill>
                  <a:round/>
                  <a:headEnd/>
                  <a:tailEnd/>
                </a:ln>
              </p:spPr>
              <p:txBody>
                <a:bodyPr rot="10800000" vert="eaVert" anchor="ctr"/>
                <a:lstStyle/>
                <a:p>
                  <a:pPr algn="ctr" fontAlgn="auto">
                    <a:spcBef>
                      <a:spcPts val="0"/>
                    </a:spcBef>
                    <a:spcAft>
                      <a:spcPts val="0"/>
                    </a:spcAft>
                    <a:defRPr/>
                  </a:pPr>
                  <a:r>
                    <a:rPr lang="en-US" b="1" dirty="0">
                      <a:solidFill>
                        <a:schemeClr val="lt1"/>
                      </a:solidFill>
                    </a:rPr>
                    <a:t>–</a:t>
                  </a:r>
                </a:p>
              </p:txBody>
            </p:sp>
            <p:sp>
              <p:nvSpPr>
                <p:cNvPr id="22" name="Freeform 21"/>
                <p:cNvSpPr/>
                <p:nvPr/>
              </p:nvSpPr>
              <p:spPr bwMode="auto">
                <a:xfrm rot="5400000">
                  <a:off x="843717" y="3618706"/>
                  <a:ext cx="620712" cy="139700"/>
                </a:xfrm>
                <a:custGeom>
                  <a:avLst/>
                  <a:gdLst>
                    <a:gd name="connsiteX0" fmla="*/ 0 w 2597727"/>
                    <a:gd name="connsiteY0" fmla="*/ 381000 h 381000"/>
                    <a:gd name="connsiteX1" fmla="*/ 332509 w 2597727"/>
                    <a:gd name="connsiteY1" fmla="*/ 6927 h 381000"/>
                    <a:gd name="connsiteX2" fmla="*/ 665018 w 2597727"/>
                    <a:gd name="connsiteY2" fmla="*/ 360218 h 381000"/>
                    <a:gd name="connsiteX3" fmla="*/ 997527 w 2597727"/>
                    <a:gd name="connsiteY3" fmla="*/ 27709 h 381000"/>
                    <a:gd name="connsiteX4" fmla="*/ 1309254 w 2597727"/>
                    <a:gd name="connsiteY4" fmla="*/ 339436 h 381000"/>
                    <a:gd name="connsiteX5" fmla="*/ 1662545 w 2597727"/>
                    <a:gd name="connsiteY5" fmla="*/ 6927 h 381000"/>
                    <a:gd name="connsiteX6" fmla="*/ 1995054 w 2597727"/>
                    <a:gd name="connsiteY6" fmla="*/ 297873 h 381000"/>
                    <a:gd name="connsiteX7" fmla="*/ 2327563 w 2597727"/>
                    <a:gd name="connsiteY7" fmla="*/ 6927 h 381000"/>
                    <a:gd name="connsiteX8" fmla="*/ 2597727 w 2597727"/>
                    <a:gd name="connsiteY8" fmla="*/ 339436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7727" h="381000">
                      <a:moveTo>
                        <a:pt x="0" y="381000"/>
                      </a:moveTo>
                      <a:cubicBezTo>
                        <a:pt x="110836" y="195695"/>
                        <a:pt x="221673" y="10391"/>
                        <a:pt x="332509" y="6927"/>
                      </a:cubicBezTo>
                      <a:cubicBezTo>
                        <a:pt x="443345" y="3463"/>
                        <a:pt x="554182" y="356754"/>
                        <a:pt x="665018" y="360218"/>
                      </a:cubicBezTo>
                      <a:cubicBezTo>
                        <a:pt x="775854" y="363682"/>
                        <a:pt x="890154" y="31173"/>
                        <a:pt x="997527" y="27709"/>
                      </a:cubicBezTo>
                      <a:cubicBezTo>
                        <a:pt x="1104900" y="24245"/>
                        <a:pt x="1198418" y="342900"/>
                        <a:pt x="1309254" y="339436"/>
                      </a:cubicBezTo>
                      <a:cubicBezTo>
                        <a:pt x="1420090" y="335972"/>
                        <a:pt x="1548245" y="13854"/>
                        <a:pt x="1662545" y="6927"/>
                      </a:cubicBezTo>
                      <a:cubicBezTo>
                        <a:pt x="1776845" y="0"/>
                        <a:pt x="1884218" y="297873"/>
                        <a:pt x="1995054" y="297873"/>
                      </a:cubicBezTo>
                      <a:cubicBezTo>
                        <a:pt x="2105890" y="297873"/>
                        <a:pt x="2227118" y="0"/>
                        <a:pt x="2327563" y="6927"/>
                      </a:cubicBezTo>
                      <a:cubicBezTo>
                        <a:pt x="2428009" y="13854"/>
                        <a:pt x="2512868" y="176645"/>
                        <a:pt x="2597727" y="339436"/>
                      </a:cubicBezTo>
                    </a:path>
                  </a:pathLst>
                </a:custGeom>
                <a:no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grpSp>
            <p:nvGrpSpPr>
              <p:cNvPr id="18" name="Group 17"/>
              <p:cNvGrpSpPr/>
              <p:nvPr/>
            </p:nvGrpSpPr>
            <p:grpSpPr>
              <a:xfrm rot="8100000">
                <a:off x="1567657" y="4221517"/>
                <a:ext cx="276225" cy="877887"/>
                <a:chOff x="1015961" y="3121025"/>
                <a:chExt cx="276225" cy="877887"/>
              </a:xfrm>
            </p:grpSpPr>
            <p:sp>
              <p:nvSpPr>
                <p:cNvPr id="19" name="Oval 18"/>
                <p:cNvSpPr>
                  <a:spLocks noChangeArrowheads="1"/>
                </p:cNvSpPr>
                <p:nvPr/>
              </p:nvSpPr>
              <p:spPr bwMode="auto">
                <a:xfrm rot="5400000">
                  <a:off x="1025486" y="3111500"/>
                  <a:ext cx="257175" cy="276225"/>
                </a:xfrm>
                <a:prstGeom prst="ellipse">
                  <a:avLst/>
                </a:prstGeom>
                <a:solidFill>
                  <a:schemeClr val="tx1"/>
                </a:solidFill>
                <a:ln w="25400" algn="ctr">
                  <a:solidFill>
                    <a:schemeClr val="tx1"/>
                  </a:solidFill>
                  <a:round/>
                  <a:headEnd/>
                  <a:tailEnd/>
                </a:ln>
              </p:spPr>
              <p:txBody>
                <a:bodyPr rot="10800000" vert="eaVert" anchor="ctr"/>
                <a:lstStyle/>
                <a:p>
                  <a:pPr algn="ctr" fontAlgn="auto">
                    <a:spcBef>
                      <a:spcPts val="0"/>
                    </a:spcBef>
                    <a:spcAft>
                      <a:spcPts val="0"/>
                    </a:spcAft>
                    <a:defRPr/>
                  </a:pPr>
                  <a:r>
                    <a:rPr lang="en-US" b="1" dirty="0">
                      <a:solidFill>
                        <a:schemeClr val="lt1"/>
                      </a:solidFill>
                    </a:rPr>
                    <a:t>–</a:t>
                  </a:r>
                </a:p>
              </p:txBody>
            </p:sp>
            <p:sp>
              <p:nvSpPr>
                <p:cNvPr id="20" name="Freeform 19"/>
                <p:cNvSpPr/>
                <p:nvPr/>
              </p:nvSpPr>
              <p:spPr bwMode="auto">
                <a:xfrm rot="5400000">
                  <a:off x="843717" y="3618706"/>
                  <a:ext cx="620712" cy="139700"/>
                </a:xfrm>
                <a:custGeom>
                  <a:avLst/>
                  <a:gdLst>
                    <a:gd name="connsiteX0" fmla="*/ 0 w 2597727"/>
                    <a:gd name="connsiteY0" fmla="*/ 381000 h 381000"/>
                    <a:gd name="connsiteX1" fmla="*/ 332509 w 2597727"/>
                    <a:gd name="connsiteY1" fmla="*/ 6927 h 381000"/>
                    <a:gd name="connsiteX2" fmla="*/ 665018 w 2597727"/>
                    <a:gd name="connsiteY2" fmla="*/ 360218 h 381000"/>
                    <a:gd name="connsiteX3" fmla="*/ 997527 w 2597727"/>
                    <a:gd name="connsiteY3" fmla="*/ 27709 h 381000"/>
                    <a:gd name="connsiteX4" fmla="*/ 1309254 w 2597727"/>
                    <a:gd name="connsiteY4" fmla="*/ 339436 h 381000"/>
                    <a:gd name="connsiteX5" fmla="*/ 1662545 w 2597727"/>
                    <a:gd name="connsiteY5" fmla="*/ 6927 h 381000"/>
                    <a:gd name="connsiteX6" fmla="*/ 1995054 w 2597727"/>
                    <a:gd name="connsiteY6" fmla="*/ 297873 h 381000"/>
                    <a:gd name="connsiteX7" fmla="*/ 2327563 w 2597727"/>
                    <a:gd name="connsiteY7" fmla="*/ 6927 h 381000"/>
                    <a:gd name="connsiteX8" fmla="*/ 2597727 w 2597727"/>
                    <a:gd name="connsiteY8" fmla="*/ 339436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7727" h="381000">
                      <a:moveTo>
                        <a:pt x="0" y="381000"/>
                      </a:moveTo>
                      <a:cubicBezTo>
                        <a:pt x="110836" y="195695"/>
                        <a:pt x="221673" y="10391"/>
                        <a:pt x="332509" y="6927"/>
                      </a:cubicBezTo>
                      <a:cubicBezTo>
                        <a:pt x="443345" y="3463"/>
                        <a:pt x="554182" y="356754"/>
                        <a:pt x="665018" y="360218"/>
                      </a:cubicBezTo>
                      <a:cubicBezTo>
                        <a:pt x="775854" y="363682"/>
                        <a:pt x="890154" y="31173"/>
                        <a:pt x="997527" y="27709"/>
                      </a:cubicBezTo>
                      <a:cubicBezTo>
                        <a:pt x="1104900" y="24245"/>
                        <a:pt x="1198418" y="342900"/>
                        <a:pt x="1309254" y="339436"/>
                      </a:cubicBezTo>
                      <a:cubicBezTo>
                        <a:pt x="1420090" y="335972"/>
                        <a:pt x="1548245" y="13854"/>
                        <a:pt x="1662545" y="6927"/>
                      </a:cubicBezTo>
                      <a:cubicBezTo>
                        <a:pt x="1776845" y="0"/>
                        <a:pt x="1884218" y="297873"/>
                        <a:pt x="1995054" y="297873"/>
                      </a:cubicBezTo>
                      <a:cubicBezTo>
                        <a:pt x="2105890" y="297873"/>
                        <a:pt x="2227118" y="0"/>
                        <a:pt x="2327563" y="6927"/>
                      </a:cubicBezTo>
                      <a:cubicBezTo>
                        <a:pt x="2428009" y="13854"/>
                        <a:pt x="2512868" y="176645"/>
                        <a:pt x="2597727" y="339436"/>
                      </a:cubicBezTo>
                    </a:path>
                  </a:pathLst>
                </a:custGeom>
                <a:no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grpSp>
      </p:grpSp>
      <p:sp>
        <p:nvSpPr>
          <p:cNvPr id="35" name="Rectangle 34"/>
          <p:cNvSpPr/>
          <p:nvPr/>
        </p:nvSpPr>
        <p:spPr>
          <a:xfrm>
            <a:off x="4788024" y="3501008"/>
            <a:ext cx="3771580" cy="369332"/>
          </a:xfrm>
          <a:prstGeom prst="rect">
            <a:avLst/>
          </a:prstGeom>
        </p:spPr>
        <p:txBody>
          <a:bodyPr wrap="square">
            <a:spAutoFit/>
          </a:bodyPr>
          <a:lstStyle/>
          <a:p>
            <a:r>
              <a:rPr lang="en-GB" b="1" u="sng" dirty="0" smtClean="0"/>
              <a:t>Hydrophobic </a:t>
            </a:r>
            <a:r>
              <a:rPr lang="en-GB" b="1" u="sng" dirty="0"/>
              <a:t>tail</a:t>
            </a:r>
            <a:r>
              <a:rPr lang="en-GB" b="1" dirty="0"/>
              <a:t> </a:t>
            </a:r>
            <a:r>
              <a:rPr lang="en-GB" dirty="0"/>
              <a:t>– is attracted to </a:t>
            </a:r>
            <a:r>
              <a:rPr lang="en-GB" dirty="0" smtClean="0"/>
              <a:t>oil</a:t>
            </a:r>
          </a:p>
        </p:txBody>
      </p:sp>
      <p:sp>
        <p:nvSpPr>
          <p:cNvPr id="36" name="Rectangle 35"/>
          <p:cNvSpPr/>
          <p:nvPr/>
        </p:nvSpPr>
        <p:spPr>
          <a:xfrm>
            <a:off x="97910" y="3158311"/>
            <a:ext cx="7228516" cy="923330"/>
          </a:xfrm>
          <a:prstGeom prst="rect">
            <a:avLst/>
          </a:prstGeom>
        </p:spPr>
        <p:txBody>
          <a:bodyPr wrap="square">
            <a:spAutoFit/>
          </a:bodyPr>
          <a:lstStyle/>
          <a:p>
            <a:r>
              <a:rPr lang="en-GB" b="1" dirty="0" smtClean="0"/>
              <a:t>Higher Tier  Only</a:t>
            </a:r>
          </a:p>
          <a:p>
            <a:r>
              <a:rPr lang="en-GB" dirty="0"/>
              <a:t>Emulsifiers have 2 parts that make them work</a:t>
            </a:r>
          </a:p>
          <a:p>
            <a:endParaRPr lang="en-GB" b="1" u="sng" dirty="0"/>
          </a:p>
        </p:txBody>
      </p:sp>
      <p:cxnSp>
        <p:nvCxnSpPr>
          <p:cNvPr id="38" name="Straight Arrow Connector 37"/>
          <p:cNvCxnSpPr/>
          <p:nvPr/>
        </p:nvCxnSpPr>
        <p:spPr>
          <a:xfrm flipH="1">
            <a:off x="2491190" y="3769536"/>
            <a:ext cx="2236726" cy="44324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937008" y="5915941"/>
            <a:ext cx="2587319" cy="369332"/>
          </a:xfrm>
          <a:prstGeom prst="rect">
            <a:avLst/>
          </a:prstGeom>
          <a:noFill/>
        </p:spPr>
        <p:txBody>
          <a:bodyPr wrap="square" rtlCol="0">
            <a:spAutoFit/>
          </a:bodyPr>
          <a:lstStyle/>
          <a:p>
            <a:r>
              <a:rPr lang="en-GB" b="1" dirty="0" smtClean="0"/>
              <a:t>Oil droplet  IN WATER  </a:t>
            </a:r>
            <a:endParaRPr lang="en-GB" b="1" dirty="0"/>
          </a:p>
        </p:txBody>
      </p:sp>
      <p:sp>
        <p:nvSpPr>
          <p:cNvPr id="41" name="Rectangle 40"/>
          <p:cNvSpPr/>
          <p:nvPr/>
        </p:nvSpPr>
        <p:spPr>
          <a:xfrm>
            <a:off x="4552852" y="4548272"/>
            <a:ext cx="4241924" cy="646331"/>
          </a:xfrm>
          <a:prstGeom prst="rect">
            <a:avLst/>
          </a:prstGeom>
        </p:spPr>
        <p:txBody>
          <a:bodyPr wrap="square">
            <a:spAutoFit/>
          </a:bodyPr>
          <a:lstStyle/>
          <a:p>
            <a:pPr lvl="0"/>
            <a:r>
              <a:rPr lang="en-GB" b="1" u="sng" dirty="0" smtClean="0">
                <a:solidFill>
                  <a:prstClr val="black"/>
                </a:solidFill>
              </a:rPr>
              <a:t>Hydrophilic </a:t>
            </a:r>
            <a:r>
              <a:rPr lang="en-GB" b="1" u="sng" dirty="0">
                <a:solidFill>
                  <a:prstClr val="black"/>
                </a:solidFill>
              </a:rPr>
              <a:t>head</a:t>
            </a:r>
            <a:r>
              <a:rPr lang="en-GB" b="1" dirty="0">
                <a:solidFill>
                  <a:prstClr val="black"/>
                </a:solidFill>
              </a:rPr>
              <a:t> </a:t>
            </a:r>
            <a:r>
              <a:rPr lang="en-GB" dirty="0">
                <a:solidFill>
                  <a:prstClr val="black"/>
                </a:solidFill>
              </a:rPr>
              <a:t>– is attracted to water. Has a negative charge.</a:t>
            </a:r>
          </a:p>
        </p:txBody>
      </p:sp>
      <p:cxnSp>
        <p:nvCxnSpPr>
          <p:cNvPr id="42" name="Straight Arrow Connector 41"/>
          <p:cNvCxnSpPr/>
          <p:nvPr/>
        </p:nvCxnSpPr>
        <p:spPr>
          <a:xfrm flipH="1" flipV="1">
            <a:off x="3093522" y="5641515"/>
            <a:ext cx="1846902" cy="514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flipV="1">
            <a:off x="3559503" y="4517853"/>
            <a:ext cx="971696" cy="12726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46" name="Picture 45"/>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103690" y="4997263"/>
            <a:ext cx="1860798" cy="1513449"/>
          </a:xfrm>
          <a:prstGeom prst="rect">
            <a:avLst/>
          </a:prstGeom>
        </p:spPr>
      </p:pic>
      <p:sp>
        <p:nvSpPr>
          <p:cNvPr id="47" name="Rectangle 46"/>
          <p:cNvSpPr/>
          <p:nvPr/>
        </p:nvSpPr>
        <p:spPr>
          <a:xfrm>
            <a:off x="3748115" y="6476932"/>
            <a:ext cx="5046661" cy="2195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chemeClr val="tx1"/>
                </a:solidFill>
              </a:rPr>
              <a:t>Washing up liquid (detergent) is an emulsifier </a:t>
            </a:r>
            <a:endParaRPr lang="en-GB" sz="2000" b="1" dirty="0">
              <a:solidFill>
                <a:schemeClr val="tx1"/>
              </a:solidFill>
            </a:endParaRPr>
          </a:p>
        </p:txBody>
      </p:sp>
    </p:spTree>
    <p:extLst>
      <p:ext uri="{BB962C8B-B14F-4D97-AF65-F5344CB8AC3E}">
        <p14:creationId xmlns:p14="http://schemas.microsoft.com/office/powerpoint/2010/main" val="1282591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52" y="44624"/>
            <a:ext cx="3818481"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GB" b="1" dirty="0" smtClean="0">
                <a:solidFill>
                  <a:schemeClr val="tx1"/>
                </a:solidFill>
              </a:rPr>
              <a:t>C1.6.3 Saturated and unsaturated oils </a:t>
            </a:r>
            <a:endParaRPr lang="en-GB" dirty="0"/>
          </a:p>
        </p:txBody>
      </p:sp>
      <p:sp>
        <p:nvSpPr>
          <p:cNvPr id="3" name="TextBox 2"/>
          <p:cNvSpPr txBox="1"/>
          <p:nvPr/>
        </p:nvSpPr>
        <p:spPr>
          <a:xfrm>
            <a:off x="4037464" y="184572"/>
            <a:ext cx="4999032" cy="2585323"/>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b="1" dirty="0" smtClean="0"/>
              <a:t>Vegetable Oils</a:t>
            </a:r>
          </a:p>
          <a:p>
            <a:r>
              <a:rPr lang="en-GB" b="1" dirty="0" smtClean="0"/>
              <a:t>Unsaturated Fats</a:t>
            </a:r>
            <a:r>
              <a:rPr lang="en-GB" b="1" dirty="0"/>
              <a:t> </a:t>
            </a:r>
            <a:r>
              <a:rPr lang="en-GB" b="1" dirty="0" smtClean="0"/>
              <a:t>contain double carbon bonds C=C</a:t>
            </a:r>
            <a:endParaRPr lang="en-GB" b="1" dirty="0"/>
          </a:p>
          <a:p>
            <a:pPr marL="285750" indent="-285750">
              <a:buFont typeface="Arial" pitchFamily="34" charset="0"/>
              <a:buChar char="•"/>
            </a:pPr>
            <a:r>
              <a:rPr lang="en-GB" dirty="0" smtClean="0"/>
              <a:t>Liquid at room temp.</a:t>
            </a:r>
          </a:p>
          <a:p>
            <a:pPr marL="285750" indent="-285750">
              <a:buFont typeface="Arial" pitchFamily="34" charset="0"/>
              <a:buChar char="•"/>
            </a:pPr>
            <a:r>
              <a:rPr lang="en-GB" dirty="0" smtClean="0"/>
              <a:t>Source </a:t>
            </a:r>
            <a:r>
              <a:rPr lang="en-GB" dirty="0"/>
              <a:t>of nutrients like vitamin E</a:t>
            </a:r>
          </a:p>
          <a:p>
            <a:pPr marL="285750" indent="-285750">
              <a:buFont typeface="Arial" pitchFamily="34" charset="0"/>
              <a:buChar char="•"/>
            </a:pPr>
            <a:r>
              <a:rPr lang="en-GB" dirty="0"/>
              <a:t>Keep arteries clear</a:t>
            </a:r>
          </a:p>
          <a:p>
            <a:pPr marL="285750" indent="-285750">
              <a:buFont typeface="Arial" pitchFamily="34" charset="0"/>
              <a:buChar char="•"/>
            </a:pPr>
            <a:r>
              <a:rPr lang="en-GB" dirty="0"/>
              <a:t>Reduce heart disease</a:t>
            </a:r>
          </a:p>
          <a:p>
            <a:pPr marL="285750" indent="-285750">
              <a:buFont typeface="Arial" pitchFamily="34" charset="0"/>
              <a:buChar char="•"/>
            </a:pPr>
            <a:r>
              <a:rPr lang="en-GB" dirty="0"/>
              <a:t>Lower cholesterol </a:t>
            </a:r>
            <a:r>
              <a:rPr lang="en-GB" dirty="0" smtClean="0"/>
              <a:t>levels</a:t>
            </a:r>
          </a:p>
          <a:p>
            <a:pPr marL="285750" indent="-285750">
              <a:buFont typeface="Arial" pitchFamily="34" charset="0"/>
              <a:buChar char="•"/>
            </a:pPr>
            <a:r>
              <a:rPr lang="en-GB" dirty="0" smtClean="0"/>
              <a:t>E.g. sunflower oil, olive oil</a:t>
            </a:r>
            <a:endParaRPr lang="en-GB" dirty="0"/>
          </a:p>
        </p:txBody>
      </p:sp>
      <p:sp>
        <p:nvSpPr>
          <p:cNvPr id="4" name="TextBox 3"/>
          <p:cNvSpPr txBox="1"/>
          <p:nvPr/>
        </p:nvSpPr>
        <p:spPr>
          <a:xfrm>
            <a:off x="12525" y="454259"/>
            <a:ext cx="3831407" cy="2308324"/>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b="1" dirty="0" smtClean="0">
                <a:cs typeface="Arial" charset="0"/>
              </a:rPr>
              <a:t>Animal Fats</a:t>
            </a:r>
            <a:endParaRPr lang="en-GB" b="1" dirty="0">
              <a:cs typeface="Arial" charset="0"/>
            </a:endParaRPr>
          </a:p>
          <a:p>
            <a:r>
              <a:rPr lang="en-GB" b="1" dirty="0" smtClean="0">
                <a:cs typeface="Arial" charset="0"/>
              </a:rPr>
              <a:t>Saturated Fats</a:t>
            </a:r>
            <a:r>
              <a:rPr lang="en-GB" b="1" dirty="0">
                <a:cs typeface="Arial" charset="0"/>
              </a:rPr>
              <a:t> </a:t>
            </a:r>
            <a:r>
              <a:rPr lang="en-GB" b="1" dirty="0" smtClean="0">
                <a:cs typeface="Arial" charset="0"/>
              </a:rPr>
              <a:t>contain single carbon bonds C-C</a:t>
            </a:r>
            <a:endParaRPr lang="en-GB" b="1" dirty="0">
              <a:cs typeface="Arial" charset="0"/>
            </a:endParaRPr>
          </a:p>
          <a:p>
            <a:pPr marL="285750" indent="-285750">
              <a:buFont typeface="Arial" pitchFamily="34" charset="0"/>
              <a:buChar char="•"/>
            </a:pPr>
            <a:r>
              <a:rPr lang="en-GB" dirty="0" smtClean="0">
                <a:cs typeface="Arial" charset="0"/>
              </a:rPr>
              <a:t>Solid at room temperature.</a:t>
            </a:r>
          </a:p>
          <a:p>
            <a:pPr marL="285750" indent="-285750">
              <a:buFont typeface="Arial" pitchFamily="34" charset="0"/>
              <a:buChar char="•"/>
            </a:pPr>
            <a:r>
              <a:rPr lang="en-GB" dirty="0" smtClean="0">
                <a:cs typeface="Arial" charset="0"/>
              </a:rPr>
              <a:t>Are </a:t>
            </a:r>
            <a:r>
              <a:rPr lang="en-GB" dirty="0">
                <a:cs typeface="Arial" charset="0"/>
              </a:rPr>
              <a:t>not good for us</a:t>
            </a:r>
          </a:p>
          <a:p>
            <a:pPr marL="285750" indent="-285750">
              <a:buFont typeface="Arial" pitchFamily="34" charset="0"/>
              <a:buChar char="•"/>
            </a:pPr>
            <a:r>
              <a:rPr lang="en-GB" dirty="0">
                <a:cs typeface="Arial" charset="0"/>
              </a:rPr>
              <a:t>Increase risk of heart disease</a:t>
            </a:r>
          </a:p>
          <a:p>
            <a:pPr marL="285750" indent="-285750">
              <a:buFont typeface="Arial" pitchFamily="34" charset="0"/>
              <a:buChar char="•"/>
            </a:pPr>
            <a:r>
              <a:rPr lang="en-GB" dirty="0">
                <a:cs typeface="Arial" charset="0"/>
              </a:rPr>
              <a:t>Increase </a:t>
            </a:r>
            <a:r>
              <a:rPr lang="en-GB" dirty="0" smtClean="0">
                <a:cs typeface="Arial" charset="0"/>
              </a:rPr>
              <a:t>cholesterol</a:t>
            </a:r>
          </a:p>
          <a:p>
            <a:r>
              <a:rPr lang="en-GB" dirty="0" smtClean="0">
                <a:cs typeface="Arial" charset="0"/>
              </a:rPr>
              <a:t>E.g. butter, lard</a:t>
            </a:r>
            <a:endParaRPr lang="en-GB" dirty="0">
              <a:cs typeface="Arial" charset="0"/>
            </a:endParaRPr>
          </a:p>
        </p:txBody>
      </p:sp>
      <p:sp>
        <p:nvSpPr>
          <p:cNvPr id="5" name="TextBox 4"/>
          <p:cNvSpPr txBox="1"/>
          <p:nvPr/>
        </p:nvSpPr>
        <p:spPr>
          <a:xfrm>
            <a:off x="25452" y="4785126"/>
            <a:ext cx="9011044" cy="2031325"/>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smtClean="0"/>
              <a:t>Higher Tier  Only</a:t>
            </a:r>
            <a:endParaRPr lang="en-GB" b="1" dirty="0"/>
          </a:p>
          <a:p>
            <a:pPr algn="ctr"/>
            <a:r>
              <a:rPr lang="en-GB" dirty="0" smtClean="0"/>
              <a:t>Reacting vegetable oils with </a:t>
            </a:r>
            <a:r>
              <a:rPr lang="en-GB" b="1" dirty="0" smtClean="0"/>
              <a:t>hydrogen</a:t>
            </a:r>
            <a:r>
              <a:rPr lang="en-GB" dirty="0" smtClean="0"/>
              <a:t> hardens them </a:t>
            </a:r>
            <a:r>
              <a:rPr lang="en-GB" dirty="0" smtClean="0">
                <a:sym typeface="Wingdings" pitchFamily="2" charset="2"/>
              </a:rPr>
              <a:t></a:t>
            </a:r>
            <a:r>
              <a:rPr lang="en-GB" dirty="0" smtClean="0"/>
              <a:t> increases melting points</a:t>
            </a:r>
          </a:p>
          <a:p>
            <a:pPr algn="ctr"/>
            <a:r>
              <a:rPr lang="en-GB" dirty="0" smtClean="0"/>
              <a:t>Makes them solid at room temperature </a:t>
            </a:r>
            <a:r>
              <a:rPr lang="en-GB" dirty="0" smtClean="0">
                <a:sym typeface="Wingdings" pitchFamily="2" charset="2"/>
              </a:rPr>
              <a:t></a:t>
            </a:r>
            <a:r>
              <a:rPr lang="en-GB" dirty="0" smtClean="0"/>
              <a:t> makes them into spreads!</a:t>
            </a:r>
          </a:p>
          <a:p>
            <a:pPr algn="ctr"/>
            <a:r>
              <a:rPr lang="en-GB" b="1" dirty="0" smtClean="0"/>
              <a:t>Double</a:t>
            </a:r>
            <a:r>
              <a:rPr lang="en-GB" dirty="0" smtClean="0"/>
              <a:t> bonds converted to single bonds</a:t>
            </a:r>
            <a:br>
              <a:rPr lang="en-GB" dirty="0" smtClean="0"/>
            </a:br>
            <a:r>
              <a:rPr lang="en-GB" dirty="0" smtClean="0"/>
              <a:t>C=C </a:t>
            </a:r>
            <a:r>
              <a:rPr lang="en-GB" dirty="0" smtClean="0">
                <a:sym typeface="Wingdings" pitchFamily="2" charset="2"/>
              </a:rPr>
              <a:t></a:t>
            </a:r>
            <a:r>
              <a:rPr lang="en-GB" dirty="0" smtClean="0"/>
              <a:t> C-C</a:t>
            </a:r>
          </a:p>
          <a:p>
            <a:pPr algn="ctr"/>
            <a:r>
              <a:rPr lang="en-GB" dirty="0" smtClean="0"/>
              <a:t>Now called a </a:t>
            </a:r>
            <a:r>
              <a:rPr lang="en-GB" b="1" dirty="0" smtClean="0"/>
              <a:t>hydrogenated oils</a:t>
            </a:r>
          </a:p>
          <a:p>
            <a:pPr algn="ctr"/>
            <a:r>
              <a:rPr lang="en-GB" dirty="0" smtClean="0"/>
              <a:t>Reaction occurs at 60</a:t>
            </a:r>
            <a:r>
              <a:rPr lang="en-GB" baseline="30000" dirty="0" smtClean="0"/>
              <a:t>o</a:t>
            </a:r>
            <a:r>
              <a:rPr lang="en-GB" dirty="0" smtClean="0"/>
              <a:t>C with a nickel catalyst</a:t>
            </a:r>
            <a:endParaRPr lang="en-GB" dirty="0"/>
          </a:p>
        </p:txBody>
      </p:sp>
      <p:grpSp>
        <p:nvGrpSpPr>
          <p:cNvPr id="6" name="Group 5"/>
          <p:cNvGrpSpPr/>
          <p:nvPr/>
        </p:nvGrpSpPr>
        <p:grpSpPr>
          <a:xfrm>
            <a:off x="107504" y="2923759"/>
            <a:ext cx="5133889" cy="1801385"/>
            <a:chOff x="587096" y="3406971"/>
            <a:chExt cx="6822419" cy="266963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3406971"/>
              <a:ext cx="6336704" cy="2669630"/>
            </a:xfrm>
            <a:prstGeom prst="rect">
              <a:avLst/>
            </a:prstGeom>
          </p:spPr>
        </p:pic>
        <p:sp>
          <p:nvSpPr>
            <p:cNvPr id="8" name="TextBox 7"/>
            <p:cNvSpPr txBox="1"/>
            <p:nvPr/>
          </p:nvSpPr>
          <p:spPr>
            <a:xfrm>
              <a:off x="587096" y="4885191"/>
              <a:ext cx="939048" cy="775405"/>
            </a:xfrm>
            <a:prstGeom prst="rect">
              <a:avLst/>
            </a:prstGeom>
            <a:noFill/>
          </p:spPr>
          <p:txBody>
            <a:bodyPr wrap="square" rtlCol="0">
              <a:spAutoFit/>
            </a:bodyPr>
            <a:lstStyle/>
            <a:p>
              <a:pPr algn="ctr"/>
              <a:r>
                <a:rPr lang="en-GB" sz="1400" dirty="0" smtClean="0"/>
                <a:t>Animal </a:t>
              </a:r>
            </a:p>
            <a:p>
              <a:pPr algn="ctr"/>
              <a:r>
                <a:rPr lang="en-GB" sz="1400" dirty="0" smtClean="0"/>
                <a:t>fat</a:t>
              </a:r>
              <a:endParaRPr lang="en-GB" sz="1400" dirty="0"/>
            </a:p>
          </p:txBody>
        </p:sp>
        <p:sp>
          <p:nvSpPr>
            <p:cNvPr id="9" name="TextBox 8"/>
            <p:cNvSpPr txBox="1"/>
            <p:nvPr/>
          </p:nvSpPr>
          <p:spPr>
            <a:xfrm>
              <a:off x="1595669" y="4885191"/>
              <a:ext cx="1296144" cy="775405"/>
            </a:xfrm>
            <a:prstGeom prst="rect">
              <a:avLst/>
            </a:prstGeom>
            <a:noFill/>
          </p:spPr>
          <p:txBody>
            <a:bodyPr wrap="square" rtlCol="0">
              <a:spAutoFit/>
            </a:bodyPr>
            <a:lstStyle/>
            <a:p>
              <a:pPr algn="ctr"/>
              <a:r>
                <a:rPr lang="en-GB" sz="1400" dirty="0" smtClean="0"/>
                <a:t>Vegetable oil</a:t>
              </a:r>
              <a:endParaRPr lang="en-GB" sz="1400" dirty="0"/>
            </a:p>
          </p:txBody>
        </p:sp>
        <p:sp>
          <p:nvSpPr>
            <p:cNvPr id="10" name="TextBox 9"/>
            <p:cNvSpPr txBox="1"/>
            <p:nvPr/>
          </p:nvSpPr>
          <p:spPr>
            <a:xfrm>
              <a:off x="4781937" y="4796342"/>
              <a:ext cx="939048" cy="775405"/>
            </a:xfrm>
            <a:prstGeom prst="rect">
              <a:avLst/>
            </a:prstGeom>
            <a:noFill/>
          </p:spPr>
          <p:txBody>
            <a:bodyPr wrap="square" rtlCol="0">
              <a:spAutoFit/>
            </a:bodyPr>
            <a:lstStyle/>
            <a:p>
              <a:pPr algn="ctr"/>
              <a:r>
                <a:rPr lang="en-GB" sz="1400" dirty="0" smtClean="0"/>
                <a:t>Animal </a:t>
              </a:r>
            </a:p>
            <a:p>
              <a:pPr algn="ctr"/>
              <a:r>
                <a:rPr lang="en-GB" sz="1400" dirty="0" smtClean="0"/>
                <a:t>fat</a:t>
              </a:r>
              <a:endParaRPr lang="en-GB" sz="1400" dirty="0"/>
            </a:p>
          </p:txBody>
        </p:sp>
        <p:sp>
          <p:nvSpPr>
            <p:cNvPr id="11" name="TextBox 10"/>
            <p:cNvSpPr txBox="1"/>
            <p:nvPr/>
          </p:nvSpPr>
          <p:spPr>
            <a:xfrm>
              <a:off x="5603694" y="4750176"/>
              <a:ext cx="1805821" cy="456122"/>
            </a:xfrm>
            <a:prstGeom prst="rect">
              <a:avLst/>
            </a:prstGeom>
            <a:noFill/>
          </p:spPr>
          <p:txBody>
            <a:bodyPr wrap="square" rtlCol="0">
              <a:spAutoFit/>
            </a:bodyPr>
            <a:lstStyle/>
            <a:p>
              <a:pPr algn="ctr"/>
              <a:r>
                <a:rPr lang="en-GB" sz="1400" dirty="0" smtClean="0"/>
                <a:t>Vegetable oil</a:t>
              </a:r>
              <a:endParaRPr lang="en-GB" sz="1400" dirty="0"/>
            </a:p>
          </p:txBody>
        </p:sp>
      </p:grpSp>
      <p:sp>
        <p:nvSpPr>
          <p:cNvPr id="13" name="TextBox 12"/>
          <p:cNvSpPr txBox="1"/>
          <p:nvPr/>
        </p:nvSpPr>
        <p:spPr>
          <a:xfrm>
            <a:off x="5436032" y="2852936"/>
            <a:ext cx="3600464" cy="175432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b="1" dirty="0" smtClean="0">
                <a:solidFill>
                  <a:schemeClr val="tx1"/>
                </a:solidFill>
              </a:rPr>
              <a:t>TESTING FOR ALKENES</a:t>
            </a:r>
            <a:r>
              <a:rPr lang="en-GB" dirty="0" smtClean="0">
                <a:solidFill>
                  <a:schemeClr val="tx1"/>
                </a:solidFill>
              </a:rPr>
              <a:t>: You can use </a:t>
            </a:r>
            <a:r>
              <a:rPr lang="en-GB" b="1" dirty="0" smtClean="0">
                <a:solidFill>
                  <a:schemeClr val="tx1"/>
                </a:solidFill>
              </a:rPr>
              <a:t>bromine water </a:t>
            </a:r>
            <a:r>
              <a:rPr lang="en-GB" dirty="0" smtClean="0">
                <a:solidFill>
                  <a:schemeClr val="tx1"/>
                </a:solidFill>
              </a:rPr>
              <a:t>to work out if you have an </a:t>
            </a:r>
            <a:r>
              <a:rPr lang="en-GB" b="1" dirty="0" smtClean="0">
                <a:solidFill>
                  <a:schemeClr val="tx1"/>
                </a:solidFill>
              </a:rPr>
              <a:t>alkene</a:t>
            </a:r>
            <a:r>
              <a:rPr lang="en-GB" dirty="0" smtClean="0">
                <a:solidFill>
                  <a:schemeClr val="tx1"/>
                </a:solidFill>
              </a:rPr>
              <a:t>.  Bromine water is </a:t>
            </a:r>
            <a:r>
              <a:rPr lang="en-GB" b="1" dirty="0" smtClean="0">
                <a:solidFill>
                  <a:schemeClr val="tx1"/>
                </a:solidFill>
              </a:rPr>
              <a:t>brow</a:t>
            </a:r>
            <a:r>
              <a:rPr lang="en-GB" dirty="0" smtClean="0">
                <a:solidFill>
                  <a:schemeClr val="tx1"/>
                </a:solidFill>
              </a:rPr>
              <a:t>n.  </a:t>
            </a:r>
            <a:r>
              <a:rPr lang="en-GB" b="1" dirty="0" smtClean="0">
                <a:solidFill>
                  <a:schemeClr val="tx1"/>
                </a:solidFill>
              </a:rPr>
              <a:t>Alkenes</a:t>
            </a:r>
            <a:r>
              <a:rPr lang="en-GB" dirty="0" smtClean="0">
                <a:solidFill>
                  <a:schemeClr val="tx1"/>
                </a:solidFill>
              </a:rPr>
              <a:t> make it colourless.  </a:t>
            </a:r>
            <a:r>
              <a:rPr lang="en-GB" b="1" dirty="0" smtClean="0">
                <a:solidFill>
                  <a:schemeClr val="tx1"/>
                </a:solidFill>
              </a:rPr>
              <a:t>Alkanes do not</a:t>
            </a:r>
            <a:r>
              <a:rPr lang="en-GB" dirty="0" smtClean="0">
                <a:solidFill>
                  <a:schemeClr val="tx1"/>
                </a:solidFill>
              </a:rPr>
              <a:t> change the colour (it stays brown).</a:t>
            </a:r>
            <a:endParaRPr lang="en-GB" dirty="0">
              <a:solidFill>
                <a:schemeClr val="tx1"/>
              </a:solidFill>
            </a:endParaRPr>
          </a:p>
        </p:txBody>
      </p:sp>
    </p:spTree>
    <p:extLst>
      <p:ext uri="{BB962C8B-B14F-4D97-AF65-F5344CB8AC3E}">
        <p14:creationId xmlns:p14="http://schemas.microsoft.com/office/powerpoint/2010/main" val="655911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856984" cy="9361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dirty="0" smtClean="0"/>
              <a:t>AQA Knowledge PowerPoint</a:t>
            </a:r>
          </a:p>
          <a:p>
            <a:pPr algn="ctr"/>
            <a:r>
              <a:rPr lang="en-GB" b="1" dirty="0" smtClean="0"/>
              <a:t> Unit 1 Chemistry 1 C1.7 Changes in the Earth and its atmosphere</a:t>
            </a:r>
            <a:endParaRPr lang="en-GB" b="1" dirty="0"/>
          </a:p>
        </p:txBody>
      </p:sp>
      <p:sp>
        <p:nvSpPr>
          <p:cNvPr id="6" name="TextBox 5"/>
          <p:cNvSpPr txBox="1"/>
          <p:nvPr/>
        </p:nvSpPr>
        <p:spPr>
          <a:xfrm>
            <a:off x="179512" y="1466200"/>
            <a:ext cx="8856984" cy="4678204"/>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GB" sz="2000" b="1" dirty="0" smtClean="0">
                <a:solidFill>
                  <a:schemeClr val="bg1"/>
                </a:solidFill>
              </a:rPr>
              <a:t>The Earth and its atmosphere provide everything we need. The Earth has a layered structure. The surface of the Earth and its atmosphere have changed since the Earth was formed and are still changing. The atmosphere has been much the same for the last 200 million years and provides the conditions needed for life on Earth. Recently human activities have resulted in further changes in the atmosphere. There is more than one theory about how life was formed.</a:t>
            </a:r>
          </a:p>
          <a:p>
            <a:pPr algn="ctr"/>
            <a:r>
              <a:rPr lang="en-GB" sz="2000" b="1" dirty="0" smtClean="0">
                <a:solidFill>
                  <a:schemeClr val="tx1"/>
                </a:solidFill>
              </a:rPr>
              <a:t>HT -describe why we do not know how life was first formed.</a:t>
            </a:r>
          </a:p>
          <a:p>
            <a:pPr algn="ctr"/>
            <a:endParaRPr lang="en-GB" sz="2000" b="1" dirty="0">
              <a:solidFill>
                <a:schemeClr val="tx1"/>
              </a:solidFill>
            </a:endParaRPr>
          </a:p>
          <a:p>
            <a:pPr marL="342900" indent="-342900">
              <a:buFont typeface="Arial" panose="020B0604020202020204" pitchFamily="34" charset="0"/>
              <a:buChar char="•"/>
            </a:pPr>
            <a:r>
              <a:rPr lang="en-GB" sz="2400" b="1" dirty="0" smtClean="0">
                <a:solidFill>
                  <a:schemeClr val="tx1"/>
                </a:solidFill>
              </a:rPr>
              <a:t>C1.7.1 The Earth’s crust – </a:t>
            </a:r>
            <a:r>
              <a:rPr lang="en-GB" sz="2400" dirty="0" smtClean="0">
                <a:solidFill>
                  <a:schemeClr val="tx1"/>
                </a:solidFill>
              </a:rPr>
              <a:t>no Higher Tier content.</a:t>
            </a:r>
            <a:endParaRPr lang="en-GB" sz="2400" b="1" dirty="0" smtClean="0">
              <a:solidFill>
                <a:schemeClr val="tx1"/>
              </a:solidFill>
            </a:endParaRPr>
          </a:p>
          <a:p>
            <a:pPr marL="342900" indent="-342900">
              <a:buFont typeface="Arial" panose="020B0604020202020204" pitchFamily="34" charset="0"/>
              <a:buChar char="•"/>
            </a:pPr>
            <a:r>
              <a:rPr lang="en-GB" sz="2400" b="1" dirty="0" smtClean="0">
                <a:solidFill>
                  <a:schemeClr val="tx1"/>
                </a:solidFill>
              </a:rPr>
              <a:t>C1.7.2 The Earth’s atmosphere </a:t>
            </a:r>
            <a:r>
              <a:rPr lang="en-GB" dirty="0" smtClean="0">
                <a:solidFill>
                  <a:schemeClr val="tx1"/>
                </a:solidFill>
              </a:rPr>
              <a:t>Higher Tier - One theory as to how life was formed involves the interaction between hydrocarbons, ammonia and lightning.</a:t>
            </a:r>
          </a:p>
          <a:p>
            <a:pPr marL="742950" lvl="1" indent="-285750">
              <a:buFont typeface="Arial" panose="020B0604020202020204" pitchFamily="34" charset="0"/>
              <a:buChar char="•"/>
            </a:pPr>
            <a:r>
              <a:rPr lang="en-GB" dirty="0" smtClean="0">
                <a:solidFill>
                  <a:schemeClr val="tx1"/>
                </a:solidFill>
              </a:rPr>
              <a:t>Candidates should be aware of the Miller Urey experiment and the ‘primordial soup’ theory, but they should know that this is not the only theory.</a:t>
            </a:r>
          </a:p>
          <a:p>
            <a:r>
              <a:rPr lang="en-GB" dirty="0" smtClean="0">
                <a:solidFill>
                  <a:schemeClr val="tx1"/>
                </a:solidFill>
              </a:rPr>
              <a:t> Air is a mixture of gases with different boiling points and can be fractionally distilled to provide a source of raw materials used in a variety of industrial processes.</a:t>
            </a:r>
            <a:endParaRPr lang="en-GB" b="1" dirty="0">
              <a:solidFill>
                <a:schemeClr val="tx1"/>
              </a:solidFill>
            </a:endParaRPr>
          </a:p>
        </p:txBody>
      </p:sp>
      <p:sp>
        <p:nvSpPr>
          <p:cNvPr id="7" name="Footer Placeholder 4"/>
          <p:cNvSpPr>
            <a:spLocks noGrp="1"/>
          </p:cNvSpPr>
          <p:nvPr>
            <p:ph type="ftr" sz="quarter" idx="11"/>
          </p:nvPr>
        </p:nvSpPr>
        <p:spPr>
          <a:xfrm>
            <a:off x="1900064" y="6356350"/>
            <a:ext cx="5264224" cy="365125"/>
          </a:xfrm>
        </p:spPr>
        <p:style>
          <a:lnRef idx="1">
            <a:schemeClr val="accent2"/>
          </a:lnRef>
          <a:fillRef idx="2">
            <a:schemeClr val="accent2"/>
          </a:fillRef>
          <a:effectRef idx="1">
            <a:schemeClr val="accent2"/>
          </a:effectRef>
          <a:fontRef idx="minor">
            <a:schemeClr val="dk1"/>
          </a:fontRef>
        </p:style>
        <p:txBody>
          <a:bodyPr/>
          <a:lstStyle/>
          <a:p>
            <a:r>
              <a:rPr lang="en-GB" dirty="0" smtClean="0"/>
              <a:t>PiXL AQA Unit 1 Chemistry 1: GCSE Science A for certification June 2014 onwards</a:t>
            </a:r>
          </a:p>
        </p:txBody>
      </p:sp>
    </p:spTree>
    <p:extLst>
      <p:ext uri="{BB962C8B-B14F-4D97-AF65-F5344CB8AC3E}">
        <p14:creationId xmlns:p14="http://schemas.microsoft.com/office/powerpoint/2010/main" val="319494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261" y="44624"/>
            <a:ext cx="2717539" cy="400110"/>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GB" sz="2000" b="1" dirty="0" smtClean="0"/>
              <a:t>C1.7.1 The Earth’s crust </a:t>
            </a:r>
            <a:endParaRPr lang="en-GB" sz="2000" b="1" dirty="0"/>
          </a:p>
        </p:txBody>
      </p:sp>
      <p:sp>
        <p:nvSpPr>
          <p:cNvPr id="3" name="Rectangle 2"/>
          <p:cNvSpPr/>
          <p:nvPr/>
        </p:nvSpPr>
        <p:spPr>
          <a:xfrm>
            <a:off x="74858" y="569692"/>
            <a:ext cx="8779128" cy="2862322"/>
          </a:xfrm>
          <a:prstGeom prst="rect">
            <a:avLst/>
          </a:prstGeom>
          <a:noFill/>
          <a:ln w="12700">
            <a:noFill/>
          </a:ln>
        </p:spPr>
        <p:txBody>
          <a:bodyPr wrap="square">
            <a:spAutoFit/>
          </a:bodyPr>
          <a:lstStyle/>
          <a:p>
            <a:endParaRPr lang="en-GB" dirty="0">
              <a:cs typeface="Arial" pitchFamily="34" charset="0"/>
            </a:endParaRPr>
          </a:p>
          <a:p>
            <a:endParaRPr lang="en-GB" dirty="0">
              <a:cs typeface="Arial" pitchFamily="34" charset="0"/>
            </a:endParaRPr>
          </a:p>
          <a:p>
            <a:endParaRPr lang="en-GB" dirty="0">
              <a:cs typeface="Arial" pitchFamily="34" charset="0"/>
            </a:endParaRPr>
          </a:p>
          <a:p>
            <a:endParaRPr lang="en-GB" dirty="0">
              <a:cs typeface="Arial" pitchFamily="34" charset="0"/>
            </a:endParaRPr>
          </a:p>
          <a:p>
            <a:endParaRPr lang="en-GB" dirty="0">
              <a:cs typeface="Arial" pitchFamily="34" charset="0"/>
            </a:endParaRPr>
          </a:p>
          <a:p>
            <a:endParaRPr lang="en-GB" dirty="0">
              <a:cs typeface="Arial" pitchFamily="34" charset="0"/>
            </a:endParaRPr>
          </a:p>
          <a:p>
            <a:endParaRPr lang="en-GB" dirty="0">
              <a:cs typeface="Arial" pitchFamily="34" charset="0"/>
            </a:endParaRPr>
          </a:p>
          <a:p>
            <a:endParaRPr lang="en-GB" dirty="0" smtClean="0">
              <a:cs typeface="Arial" pitchFamily="34" charset="0"/>
            </a:endParaRPr>
          </a:p>
          <a:p>
            <a:endParaRPr lang="en-GB" dirty="0">
              <a:cs typeface="Arial" pitchFamily="34" charset="0"/>
            </a:endParaRPr>
          </a:p>
          <a:p>
            <a:endParaRPr lang="en-GB" dirty="0">
              <a:cs typeface="Arial" pitchFamily="34" charset="0"/>
            </a:endParaRPr>
          </a:p>
        </p:txBody>
      </p:sp>
      <p:sp>
        <p:nvSpPr>
          <p:cNvPr id="4" name="Oval 3"/>
          <p:cNvSpPr/>
          <p:nvPr/>
        </p:nvSpPr>
        <p:spPr>
          <a:xfrm>
            <a:off x="3423230" y="669534"/>
            <a:ext cx="2088232" cy="2088232"/>
          </a:xfrm>
          <a:prstGeom prst="ellipse">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3477346" y="723650"/>
            <a:ext cx="1980000" cy="1980000"/>
          </a:xfrm>
          <a:prstGeom prst="ellipse">
            <a:avLst/>
          </a:prstGeom>
          <a:solidFill>
            <a:schemeClr val="bg1">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3531346" y="777650"/>
            <a:ext cx="1872000" cy="18720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3927346" y="1173650"/>
            <a:ext cx="1080000" cy="10800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4197346" y="1443650"/>
            <a:ext cx="540000" cy="540000"/>
          </a:xfrm>
          <a:prstGeom prst="ellipse">
            <a:avLst/>
          </a:prstGeom>
          <a:solidFill>
            <a:schemeClr val="bg1">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74858" y="576229"/>
            <a:ext cx="3132123" cy="1200329"/>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GB" b="1" dirty="0"/>
              <a:t>Atmosphere</a:t>
            </a:r>
            <a:r>
              <a:rPr lang="en-GB" b="1" dirty="0" smtClean="0"/>
              <a:t>: </a:t>
            </a:r>
            <a:r>
              <a:rPr lang="en-GB" dirty="0" smtClean="0"/>
              <a:t>Most </a:t>
            </a:r>
            <a:r>
              <a:rPr lang="en-GB" dirty="0"/>
              <a:t>lies within 10km of the </a:t>
            </a:r>
            <a:r>
              <a:rPr lang="en-GB" dirty="0" smtClean="0"/>
              <a:t>surface, Rest </a:t>
            </a:r>
            <a:r>
              <a:rPr lang="en-GB" dirty="0"/>
              <a:t>is within 100km but it’s hard to judge!</a:t>
            </a:r>
          </a:p>
        </p:txBody>
      </p:sp>
      <p:sp>
        <p:nvSpPr>
          <p:cNvPr id="10" name="Rectangle 9"/>
          <p:cNvSpPr/>
          <p:nvPr/>
        </p:nvSpPr>
        <p:spPr>
          <a:xfrm>
            <a:off x="5868144" y="548680"/>
            <a:ext cx="3132123" cy="1200329"/>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GB" b="1" dirty="0" smtClean="0"/>
              <a:t>Core: </a:t>
            </a:r>
            <a:r>
              <a:rPr lang="en-GB" dirty="0" smtClean="0"/>
              <a:t>Made </a:t>
            </a:r>
            <a:r>
              <a:rPr lang="en-GB" dirty="0"/>
              <a:t>of </a:t>
            </a:r>
            <a:r>
              <a:rPr lang="en-GB" b="1" dirty="0"/>
              <a:t>nickel</a:t>
            </a:r>
            <a:r>
              <a:rPr lang="en-GB" dirty="0"/>
              <a:t> and </a:t>
            </a:r>
            <a:r>
              <a:rPr lang="en-GB" b="1" dirty="0"/>
              <a:t>iron</a:t>
            </a:r>
          </a:p>
          <a:p>
            <a:r>
              <a:rPr lang="en-GB" b="1" dirty="0"/>
              <a:t>Outer</a:t>
            </a:r>
            <a:r>
              <a:rPr lang="en-GB" dirty="0"/>
              <a:t> core is liquid</a:t>
            </a:r>
          </a:p>
          <a:p>
            <a:r>
              <a:rPr lang="en-GB" b="1" dirty="0"/>
              <a:t>Inner</a:t>
            </a:r>
            <a:r>
              <a:rPr lang="en-GB" dirty="0"/>
              <a:t> core is solid</a:t>
            </a:r>
          </a:p>
          <a:p>
            <a:pPr algn="ctr"/>
            <a:r>
              <a:rPr lang="en-GB" b="1" dirty="0"/>
              <a:t>Radius is 3500km</a:t>
            </a:r>
          </a:p>
        </p:txBody>
      </p:sp>
      <p:sp>
        <p:nvSpPr>
          <p:cNvPr id="11" name="Rectangle 10"/>
          <p:cNvSpPr/>
          <p:nvPr/>
        </p:nvSpPr>
        <p:spPr>
          <a:xfrm>
            <a:off x="74858" y="1844824"/>
            <a:ext cx="3132123" cy="646331"/>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GB" b="1" dirty="0" smtClean="0"/>
              <a:t>Crust: </a:t>
            </a:r>
            <a:r>
              <a:rPr lang="en-GB" dirty="0" smtClean="0"/>
              <a:t>Solid, 6km </a:t>
            </a:r>
            <a:r>
              <a:rPr lang="en-GB" dirty="0"/>
              <a:t>beneath </a:t>
            </a:r>
            <a:r>
              <a:rPr lang="en-GB" dirty="0" smtClean="0"/>
              <a:t>oceans,35km </a:t>
            </a:r>
            <a:r>
              <a:rPr lang="en-GB" dirty="0"/>
              <a:t>beneath land</a:t>
            </a:r>
          </a:p>
        </p:txBody>
      </p:sp>
      <p:sp>
        <p:nvSpPr>
          <p:cNvPr id="12" name="Rectangle 11"/>
          <p:cNvSpPr/>
          <p:nvPr/>
        </p:nvSpPr>
        <p:spPr>
          <a:xfrm>
            <a:off x="5904373" y="1785590"/>
            <a:ext cx="3132123" cy="92333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GB" b="1" dirty="0" smtClean="0"/>
              <a:t>Mantle: </a:t>
            </a:r>
            <a:r>
              <a:rPr lang="en-GB" dirty="0" smtClean="0"/>
              <a:t>Behaves </a:t>
            </a:r>
            <a:r>
              <a:rPr lang="en-GB" dirty="0"/>
              <a:t>like a solid</a:t>
            </a:r>
          </a:p>
          <a:p>
            <a:pPr algn="ctr"/>
            <a:r>
              <a:rPr lang="en-GB" dirty="0"/>
              <a:t>Can flow very slowly</a:t>
            </a:r>
          </a:p>
          <a:p>
            <a:pPr algn="ctr"/>
            <a:r>
              <a:rPr lang="en-GB" dirty="0"/>
              <a:t>Is about 3000km deep!</a:t>
            </a:r>
          </a:p>
        </p:txBody>
      </p:sp>
      <p:cxnSp>
        <p:nvCxnSpPr>
          <p:cNvPr id="13" name="Straight Arrow Connector 12"/>
          <p:cNvCxnSpPr>
            <a:stCxn id="9" idx="3"/>
            <a:endCxn id="4" idx="1"/>
          </p:cNvCxnSpPr>
          <p:nvPr/>
        </p:nvCxnSpPr>
        <p:spPr>
          <a:xfrm flipV="1">
            <a:off x="3206981" y="975348"/>
            <a:ext cx="522063" cy="20104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1" idx="3"/>
            <a:endCxn id="5" idx="3"/>
          </p:cNvCxnSpPr>
          <p:nvPr/>
        </p:nvCxnSpPr>
        <p:spPr>
          <a:xfrm>
            <a:off x="3206981" y="2167990"/>
            <a:ext cx="560329" cy="2456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0" idx="1"/>
            <a:endCxn id="7" idx="0"/>
          </p:cNvCxnSpPr>
          <p:nvPr/>
        </p:nvCxnSpPr>
        <p:spPr>
          <a:xfrm flipH="1">
            <a:off x="4467346" y="1148845"/>
            <a:ext cx="1400798" cy="2480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8" idx="6"/>
          </p:cNvCxnSpPr>
          <p:nvPr/>
        </p:nvCxnSpPr>
        <p:spPr>
          <a:xfrm flipH="1">
            <a:off x="4737346" y="1269545"/>
            <a:ext cx="1130798" cy="44410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2" idx="1"/>
          </p:cNvCxnSpPr>
          <p:nvPr/>
        </p:nvCxnSpPr>
        <p:spPr>
          <a:xfrm flipH="1" flipV="1">
            <a:off x="5167745" y="1869611"/>
            <a:ext cx="736628" cy="37764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4261" y="2564904"/>
            <a:ext cx="3152720" cy="4031873"/>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defTabSz="717550"/>
            <a:r>
              <a:rPr lang="en-GB" sz="1600" b="1" dirty="0" smtClean="0"/>
              <a:t>Moving Continents</a:t>
            </a:r>
            <a:endParaRPr lang="en-GB" sz="1600" b="1" dirty="0"/>
          </a:p>
          <a:p>
            <a:pPr algn="ctr" defTabSz="717550"/>
            <a:r>
              <a:rPr lang="en-GB" sz="1600" dirty="0"/>
              <a:t>The Earth’s crust and upper mantle are cracked into a number of pieces </a:t>
            </a:r>
            <a:r>
              <a:rPr lang="en-GB" sz="1600" dirty="0">
                <a:sym typeface="Wingdings" pitchFamily="2" charset="2"/>
              </a:rPr>
              <a:t> </a:t>
            </a:r>
            <a:r>
              <a:rPr lang="en-GB" sz="1600" b="1" dirty="0" smtClean="0">
                <a:sym typeface="Wingdings" pitchFamily="2" charset="2"/>
              </a:rPr>
              <a:t>tectonic </a:t>
            </a:r>
            <a:r>
              <a:rPr lang="en-GB" sz="1600" b="1" dirty="0" err="1" smtClean="0">
                <a:sym typeface="Wingdings" pitchFamily="2" charset="2"/>
              </a:rPr>
              <a:t>plates.</a:t>
            </a:r>
            <a:r>
              <a:rPr lang="en-GB" sz="1600" dirty="0" err="1" smtClean="0"/>
              <a:t>These</a:t>
            </a:r>
            <a:r>
              <a:rPr lang="en-GB" sz="1600" dirty="0" smtClean="0"/>
              <a:t> </a:t>
            </a:r>
            <a:r>
              <a:rPr lang="en-GB" sz="1600" dirty="0"/>
              <a:t>are constantly moving - just very </a:t>
            </a:r>
            <a:r>
              <a:rPr lang="en-GB" sz="1600" dirty="0" smtClean="0"/>
              <a:t>slowly. Motion </a:t>
            </a:r>
            <a:r>
              <a:rPr lang="en-GB" sz="1600" dirty="0"/>
              <a:t>is caused by </a:t>
            </a:r>
            <a:r>
              <a:rPr lang="en-GB" sz="1600" b="1" dirty="0" smtClean="0"/>
              <a:t>convection currents </a:t>
            </a:r>
            <a:r>
              <a:rPr lang="en-GB" sz="1600" dirty="0" smtClean="0"/>
              <a:t>in </a:t>
            </a:r>
            <a:r>
              <a:rPr lang="en-GB" sz="1600" dirty="0"/>
              <a:t>the mantle, due to </a:t>
            </a:r>
            <a:r>
              <a:rPr lang="en-GB" sz="1600" dirty="0" smtClean="0"/>
              <a:t>heat from </a:t>
            </a:r>
            <a:r>
              <a:rPr lang="en-GB" sz="1600" b="1" dirty="0" smtClean="0"/>
              <a:t>radioactive decay</a:t>
            </a:r>
            <a:r>
              <a:rPr lang="en-GB" sz="1600" dirty="0" smtClean="0"/>
              <a:t>.</a:t>
            </a:r>
          </a:p>
          <a:p>
            <a:pPr algn="ctr" defTabSz="717550"/>
            <a:endParaRPr lang="en-GB" sz="1600" dirty="0" smtClean="0"/>
          </a:p>
          <a:p>
            <a:pPr algn="ctr" defTabSz="717550"/>
            <a:endParaRPr lang="en-GB" sz="1600" dirty="0" smtClean="0"/>
          </a:p>
          <a:p>
            <a:pPr algn="ctr" defTabSz="717550"/>
            <a:endParaRPr lang="en-GB" sz="1600" dirty="0"/>
          </a:p>
          <a:p>
            <a:pPr algn="ctr" defTabSz="717550"/>
            <a:endParaRPr lang="en-GB" sz="1600" dirty="0" smtClean="0"/>
          </a:p>
          <a:p>
            <a:pPr algn="ctr" defTabSz="717550"/>
            <a:endParaRPr lang="en-GB" sz="1600" dirty="0"/>
          </a:p>
          <a:p>
            <a:pPr algn="ctr" defTabSz="717550"/>
            <a:endParaRPr lang="en-GB" sz="1600" dirty="0" smtClean="0"/>
          </a:p>
          <a:p>
            <a:pPr algn="ctr" defTabSz="717550"/>
            <a:endParaRPr lang="en-GB" sz="1600" dirty="0"/>
          </a:p>
          <a:p>
            <a:pPr algn="ctr" defTabSz="717550"/>
            <a:endParaRPr lang="en-GB" sz="1600" dirty="0"/>
          </a:p>
        </p:txBody>
      </p:sp>
      <p:sp>
        <p:nvSpPr>
          <p:cNvPr id="19" name="TextBox 18"/>
          <p:cNvSpPr txBox="1"/>
          <p:nvPr/>
        </p:nvSpPr>
        <p:spPr>
          <a:xfrm>
            <a:off x="3280410" y="4324601"/>
            <a:ext cx="5747191" cy="1661993"/>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700" b="1" dirty="0">
                <a:solidFill>
                  <a:srgbClr val="C00000"/>
                </a:solidFill>
              </a:rPr>
              <a:t>Wegener’s evidence for continental </a:t>
            </a:r>
            <a:r>
              <a:rPr lang="en-GB" sz="1700" b="1" dirty="0" smtClean="0">
                <a:solidFill>
                  <a:srgbClr val="C00000"/>
                </a:solidFill>
              </a:rPr>
              <a:t>drift: </a:t>
            </a:r>
            <a:r>
              <a:rPr lang="en-GB" sz="1700" dirty="0" smtClean="0">
                <a:solidFill>
                  <a:srgbClr val="C00000"/>
                </a:solidFill>
              </a:rPr>
              <a:t>The </a:t>
            </a:r>
            <a:r>
              <a:rPr lang="en-GB" sz="1700" b="1" dirty="0">
                <a:solidFill>
                  <a:srgbClr val="C00000"/>
                </a:solidFill>
              </a:rPr>
              <a:t>same types </a:t>
            </a:r>
            <a:r>
              <a:rPr lang="en-GB" sz="1700" dirty="0">
                <a:solidFill>
                  <a:srgbClr val="C00000"/>
                </a:solidFill>
              </a:rPr>
              <a:t>of fossilised animals and plants are found </a:t>
            </a:r>
            <a:r>
              <a:rPr lang="en-GB" sz="1700" b="1" dirty="0">
                <a:solidFill>
                  <a:srgbClr val="C00000"/>
                </a:solidFill>
              </a:rPr>
              <a:t>in South America </a:t>
            </a:r>
            <a:r>
              <a:rPr lang="en-GB" sz="1700" dirty="0">
                <a:solidFill>
                  <a:srgbClr val="C00000"/>
                </a:solidFill>
              </a:rPr>
              <a:t>and </a:t>
            </a:r>
            <a:r>
              <a:rPr lang="en-GB" sz="1700" b="1" dirty="0" smtClean="0">
                <a:solidFill>
                  <a:srgbClr val="C00000"/>
                </a:solidFill>
              </a:rPr>
              <a:t>Africa. </a:t>
            </a:r>
            <a:r>
              <a:rPr lang="en-GB" sz="1700" dirty="0" smtClean="0">
                <a:solidFill>
                  <a:srgbClr val="C00000"/>
                </a:solidFill>
              </a:rPr>
              <a:t>The </a:t>
            </a:r>
            <a:r>
              <a:rPr lang="en-GB" sz="1700" dirty="0">
                <a:solidFill>
                  <a:srgbClr val="C00000"/>
                </a:solidFill>
              </a:rPr>
              <a:t>shape of the east coast of South America </a:t>
            </a:r>
            <a:r>
              <a:rPr lang="en-GB" sz="1700" b="1" dirty="0">
                <a:solidFill>
                  <a:srgbClr val="C00000"/>
                </a:solidFill>
              </a:rPr>
              <a:t>fits</a:t>
            </a:r>
            <a:r>
              <a:rPr lang="en-GB" sz="1700" dirty="0">
                <a:solidFill>
                  <a:srgbClr val="C00000"/>
                </a:solidFill>
              </a:rPr>
              <a:t> the </a:t>
            </a:r>
            <a:r>
              <a:rPr lang="en-GB" sz="1700" b="1" dirty="0">
                <a:solidFill>
                  <a:srgbClr val="C00000"/>
                </a:solidFill>
              </a:rPr>
              <a:t>west coast of Africa</a:t>
            </a:r>
            <a:r>
              <a:rPr lang="en-GB" sz="1700" dirty="0">
                <a:solidFill>
                  <a:srgbClr val="C00000"/>
                </a:solidFill>
              </a:rPr>
              <a:t>, like pieces in a </a:t>
            </a:r>
            <a:r>
              <a:rPr lang="en-GB" sz="1700" b="1" dirty="0">
                <a:solidFill>
                  <a:srgbClr val="C00000"/>
                </a:solidFill>
              </a:rPr>
              <a:t>jigsaw </a:t>
            </a:r>
            <a:r>
              <a:rPr lang="en-GB" sz="1700" b="1" dirty="0" smtClean="0">
                <a:solidFill>
                  <a:srgbClr val="C00000"/>
                </a:solidFill>
              </a:rPr>
              <a:t>puzzle</a:t>
            </a:r>
            <a:r>
              <a:rPr lang="en-GB" sz="1700" dirty="0" smtClean="0">
                <a:solidFill>
                  <a:srgbClr val="C00000"/>
                </a:solidFill>
              </a:rPr>
              <a:t>. Matching </a:t>
            </a:r>
            <a:r>
              <a:rPr lang="en-GB" sz="1700" dirty="0">
                <a:solidFill>
                  <a:srgbClr val="C00000"/>
                </a:solidFill>
              </a:rPr>
              <a:t>rock formations and mountain chains are found in South America and Africa</a:t>
            </a:r>
          </a:p>
        </p:txBody>
      </p:sp>
      <p:sp>
        <p:nvSpPr>
          <p:cNvPr id="20" name="Rectangle 19"/>
          <p:cNvSpPr/>
          <p:nvPr/>
        </p:nvSpPr>
        <p:spPr>
          <a:xfrm>
            <a:off x="3289305" y="5949280"/>
            <a:ext cx="5747191" cy="830997"/>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ctr" defTabSz="717550"/>
            <a:r>
              <a:rPr lang="en-GB" sz="1600" b="1" dirty="0" smtClean="0"/>
              <a:t>Pangea: </a:t>
            </a:r>
            <a:r>
              <a:rPr lang="en-GB" sz="1600" dirty="0" smtClean="0"/>
              <a:t>If </a:t>
            </a:r>
            <a:r>
              <a:rPr lang="en-GB" sz="1600" dirty="0"/>
              <a:t>you look at the </a:t>
            </a:r>
            <a:r>
              <a:rPr lang="en-GB" sz="1600" b="1" dirty="0"/>
              <a:t>continents</a:t>
            </a:r>
            <a:r>
              <a:rPr lang="en-GB" sz="1600" dirty="0"/>
              <a:t> they </a:t>
            </a:r>
            <a:r>
              <a:rPr lang="en-GB" sz="1600" b="1" dirty="0"/>
              <a:t>roughly</a:t>
            </a:r>
            <a:r>
              <a:rPr lang="en-GB" sz="1600" dirty="0"/>
              <a:t> </a:t>
            </a:r>
            <a:r>
              <a:rPr lang="en-GB" sz="1600" b="1" dirty="0"/>
              <a:t>fit</a:t>
            </a:r>
            <a:r>
              <a:rPr lang="en-GB" sz="1600" dirty="0"/>
              <a:t> </a:t>
            </a:r>
            <a:r>
              <a:rPr lang="en-GB" sz="1600" dirty="0" smtClean="0"/>
              <a:t>together. Scientists </a:t>
            </a:r>
            <a:r>
              <a:rPr lang="en-GB" sz="1600" dirty="0"/>
              <a:t>think they were once </a:t>
            </a:r>
            <a:r>
              <a:rPr lang="en-GB" sz="1600" b="1" dirty="0"/>
              <a:t>one large land mass </a:t>
            </a:r>
            <a:r>
              <a:rPr lang="en-GB" sz="1600" dirty="0"/>
              <a:t>called </a:t>
            </a:r>
            <a:r>
              <a:rPr lang="en-GB" sz="1600" b="1" dirty="0" err="1" smtClean="0"/>
              <a:t>Pangea</a:t>
            </a:r>
            <a:r>
              <a:rPr lang="en-GB" sz="1600" dirty="0" smtClean="0"/>
              <a:t>, </a:t>
            </a:r>
            <a:r>
              <a:rPr lang="en-GB" sz="1600" dirty="0"/>
              <a:t>which then broke off into smaller chunks</a:t>
            </a:r>
          </a:p>
        </p:txBody>
      </p:sp>
      <p:sp>
        <p:nvSpPr>
          <p:cNvPr id="21" name="Rectangle 20"/>
          <p:cNvSpPr/>
          <p:nvPr/>
        </p:nvSpPr>
        <p:spPr>
          <a:xfrm>
            <a:off x="3289305" y="2831849"/>
            <a:ext cx="3275892" cy="1477328"/>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GB" b="1" dirty="0" smtClean="0">
                <a:cs typeface="Arial" charset="0"/>
              </a:rPr>
              <a:t>Plate Boundaries: </a:t>
            </a:r>
            <a:r>
              <a:rPr lang="en-GB" dirty="0" smtClean="0"/>
              <a:t>The Earth’s crust is split into sections called </a:t>
            </a:r>
            <a:r>
              <a:rPr lang="en-GB" b="1" dirty="0" smtClean="0"/>
              <a:t>tectonic</a:t>
            </a:r>
            <a:r>
              <a:rPr lang="en-GB" dirty="0" smtClean="0"/>
              <a:t> plates. </a:t>
            </a:r>
            <a:r>
              <a:rPr lang="en-GB" b="1" dirty="0" smtClean="0">
                <a:cs typeface="Arial" charset="0"/>
              </a:rPr>
              <a:t>Earthquakes</a:t>
            </a:r>
            <a:r>
              <a:rPr lang="en-GB" dirty="0" smtClean="0">
                <a:cs typeface="Arial" charset="0"/>
              </a:rPr>
              <a:t> </a:t>
            </a:r>
            <a:r>
              <a:rPr lang="en-GB" dirty="0">
                <a:cs typeface="Arial" charset="0"/>
              </a:rPr>
              <a:t>and </a:t>
            </a:r>
            <a:r>
              <a:rPr lang="en-GB" b="1" dirty="0">
                <a:cs typeface="Arial" charset="0"/>
              </a:rPr>
              <a:t>volcanoes</a:t>
            </a:r>
            <a:r>
              <a:rPr lang="en-GB" dirty="0">
                <a:cs typeface="Arial" charset="0"/>
              </a:rPr>
              <a:t> happen when </a:t>
            </a:r>
            <a:r>
              <a:rPr lang="en-GB" dirty="0" smtClean="0">
                <a:cs typeface="Arial" charset="0"/>
              </a:rPr>
              <a:t>plates meet -</a:t>
            </a:r>
            <a:r>
              <a:rPr lang="en-GB" b="1" dirty="0" smtClean="0">
                <a:cs typeface="Arial" charset="0"/>
              </a:rPr>
              <a:t> </a:t>
            </a:r>
            <a:r>
              <a:rPr lang="en-GB" b="1" dirty="0">
                <a:cs typeface="Arial" charset="0"/>
              </a:rPr>
              <a:t>very difficult to </a:t>
            </a:r>
            <a:r>
              <a:rPr lang="en-GB" b="1" dirty="0" smtClean="0">
                <a:cs typeface="Arial" charset="0"/>
              </a:rPr>
              <a:t>predict</a:t>
            </a:r>
            <a:endParaRPr lang="en-GB" b="1" dirty="0">
              <a:cs typeface="Arial" charset="0"/>
            </a:endParaRPr>
          </a:p>
        </p:txBody>
      </p:sp>
      <p:sp>
        <p:nvSpPr>
          <p:cNvPr id="26" name="Rectangle 25"/>
          <p:cNvSpPr/>
          <p:nvPr/>
        </p:nvSpPr>
        <p:spPr>
          <a:xfrm>
            <a:off x="2843807" y="-27384"/>
            <a:ext cx="6192689" cy="646331"/>
          </a:xfrm>
          <a:prstGeom prst="rect">
            <a:avLst/>
          </a:prstGeom>
        </p:spPr>
        <p:txBody>
          <a:bodyPr wrap="square">
            <a:spAutoFit/>
          </a:bodyPr>
          <a:lstStyle/>
          <a:p>
            <a:r>
              <a:rPr lang="en-GB" dirty="0" smtClean="0">
                <a:solidFill>
                  <a:srgbClr val="C00000"/>
                </a:solidFill>
              </a:rPr>
              <a:t>The </a:t>
            </a:r>
            <a:r>
              <a:rPr lang="en-GB" b="1" dirty="0" smtClean="0">
                <a:solidFill>
                  <a:srgbClr val="C00000"/>
                </a:solidFill>
              </a:rPr>
              <a:t>Earth’s</a:t>
            </a:r>
            <a:r>
              <a:rPr lang="en-GB" dirty="0" smtClean="0">
                <a:solidFill>
                  <a:srgbClr val="C00000"/>
                </a:solidFill>
              </a:rPr>
              <a:t> </a:t>
            </a:r>
            <a:r>
              <a:rPr lang="en-GB" b="1" dirty="0" smtClean="0">
                <a:solidFill>
                  <a:srgbClr val="C00000"/>
                </a:solidFill>
              </a:rPr>
              <a:t>crust</a:t>
            </a:r>
            <a:r>
              <a:rPr lang="en-GB" dirty="0" smtClean="0">
                <a:solidFill>
                  <a:srgbClr val="C00000"/>
                </a:solidFill>
              </a:rPr>
              <a:t>, the </a:t>
            </a:r>
            <a:r>
              <a:rPr lang="en-GB" b="1" dirty="0" smtClean="0">
                <a:solidFill>
                  <a:srgbClr val="C00000"/>
                </a:solidFill>
              </a:rPr>
              <a:t>atmosphere</a:t>
            </a:r>
            <a:r>
              <a:rPr lang="en-GB" dirty="0" smtClean="0">
                <a:solidFill>
                  <a:srgbClr val="C00000"/>
                </a:solidFill>
              </a:rPr>
              <a:t> and the </a:t>
            </a:r>
            <a:r>
              <a:rPr lang="en-GB" b="1" dirty="0" smtClean="0">
                <a:solidFill>
                  <a:srgbClr val="C00000"/>
                </a:solidFill>
              </a:rPr>
              <a:t>oceans</a:t>
            </a:r>
            <a:r>
              <a:rPr lang="en-GB" dirty="0" smtClean="0">
                <a:solidFill>
                  <a:srgbClr val="C00000"/>
                </a:solidFill>
              </a:rPr>
              <a:t> are the </a:t>
            </a:r>
            <a:r>
              <a:rPr lang="en-GB" b="1" dirty="0" smtClean="0">
                <a:solidFill>
                  <a:srgbClr val="C00000"/>
                </a:solidFill>
              </a:rPr>
              <a:t>only</a:t>
            </a:r>
            <a:r>
              <a:rPr lang="en-GB" dirty="0" smtClean="0">
                <a:solidFill>
                  <a:srgbClr val="C00000"/>
                </a:solidFill>
              </a:rPr>
              <a:t> source of minerals and other </a:t>
            </a:r>
            <a:r>
              <a:rPr lang="en-GB" b="1" dirty="0" smtClean="0">
                <a:solidFill>
                  <a:srgbClr val="C00000"/>
                </a:solidFill>
              </a:rPr>
              <a:t>resources</a:t>
            </a:r>
            <a:r>
              <a:rPr lang="en-GB" dirty="0" smtClean="0">
                <a:solidFill>
                  <a:srgbClr val="C00000"/>
                </a:solidFill>
              </a:rPr>
              <a:t> that </a:t>
            </a:r>
            <a:r>
              <a:rPr lang="en-GB" b="1" dirty="0" smtClean="0">
                <a:solidFill>
                  <a:srgbClr val="C00000"/>
                </a:solidFill>
              </a:rPr>
              <a:t>humans</a:t>
            </a:r>
            <a:r>
              <a:rPr lang="en-GB" dirty="0" smtClean="0">
                <a:solidFill>
                  <a:srgbClr val="C00000"/>
                </a:solidFill>
              </a:rPr>
              <a:t> </a:t>
            </a:r>
            <a:r>
              <a:rPr lang="en-GB" b="1" dirty="0" smtClean="0">
                <a:solidFill>
                  <a:srgbClr val="C00000"/>
                </a:solidFill>
              </a:rPr>
              <a:t>need</a:t>
            </a:r>
            <a:endParaRPr lang="en-GB" b="1" dirty="0">
              <a:solidFill>
                <a:srgbClr val="C00000"/>
              </a:solidFill>
            </a:endParaRPr>
          </a:p>
        </p:txBody>
      </p:sp>
      <p:pic>
        <p:nvPicPr>
          <p:cNvPr id="27" name="Picture 26"/>
          <p:cNvPicPr>
            <a:picLocks noChangeAspect="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611560" y="4723035"/>
            <a:ext cx="1833959" cy="1826623"/>
          </a:xfrm>
          <a:prstGeom prst="rect">
            <a:avLst/>
          </a:prstGeom>
        </p:spPr>
      </p:pic>
      <p:pic>
        <p:nvPicPr>
          <p:cNvPr id="28" name="Picture 27"/>
          <p:cNvPicPr>
            <a:picLocks noChangeAspect="1"/>
          </p:cNvPicPr>
          <p:nvPr/>
        </p:nvPicPr>
        <p:blipFill rotWithShape="1">
          <a:blip r:embed="rId3">
            <a:extLst>
              <a:ext uri="{28A0092B-C50C-407E-A947-70E740481C1C}">
                <a14:useLocalDpi xmlns:a14="http://schemas.microsoft.com/office/drawing/2010/main" val="0"/>
              </a:ext>
            </a:extLst>
          </a:blip>
          <a:srcRect b="10111"/>
          <a:stretch/>
        </p:blipFill>
        <p:spPr>
          <a:xfrm>
            <a:off x="6573975" y="2770260"/>
            <a:ext cx="2513936" cy="1450828"/>
          </a:xfrm>
          <a:prstGeom prst="rect">
            <a:avLst/>
          </a:prstGeom>
        </p:spPr>
      </p:pic>
    </p:spTree>
    <p:extLst>
      <p:ext uri="{BB962C8B-B14F-4D97-AF65-F5344CB8AC3E}">
        <p14:creationId xmlns:p14="http://schemas.microsoft.com/office/powerpoint/2010/main" val="41095908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53321520"/>
              </p:ext>
            </p:extLst>
          </p:nvPr>
        </p:nvGraphicFramePr>
        <p:xfrm>
          <a:off x="11773" y="3693368"/>
          <a:ext cx="9096731" cy="3048000"/>
        </p:xfrm>
        <a:graphic>
          <a:graphicData uri="http://schemas.openxmlformats.org/drawingml/2006/table">
            <a:tbl>
              <a:tblPr firstRow="1" bandRow="1">
                <a:tableStyleId>{5C22544A-7EE6-4342-B048-85BDC9FD1C3A}</a:tableStyleId>
              </a:tblPr>
              <a:tblGrid>
                <a:gridCol w="2688020"/>
                <a:gridCol w="3744416"/>
                <a:gridCol w="2664295"/>
              </a:tblGrid>
              <a:tr h="269288">
                <a:tc gridSpan="3">
                  <a:txBody>
                    <a:bodyPr/>
                    <a:lstStyle/>
                    <a:p>
                      <a:pPr marL="87313" indent="-87313" algn="ctr" defTabSz="717550"/>
                      <a:r>
                        <a:rPr lang="en-GB" sz="1600" b="1" u="none" dirty="0" smtClean="0">
                          <a:solidFill>
                            <a:schemeClr val="tx1"/>
                          </a:solidFill>
                          <a:latin typeface="+mn-lt"/>
                        </a:rPr>
                        <a:t>Evolution of the Earth’s Atmosphere</a:t>
                      </a:r>
                      <a:endParaRPr lang="en-GB" sz="1600" b="1" u="none"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hMerge="1">
                  <a:txBody>
                    <a:bodyPr/>
                    <a:lstStyle/>
                    <a:p>
                      <a:pPr algn="ctr" eaLnBrk="1" hangingPunct="1">
                        <a:spcBef>
                          <a:spcPts val="0"/>
                        </a:spcBef>
                      </a:pPr>
                      <a:endParaRPr lang="en-GB" sz="1800" b="1"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pPr algn="ctr" eaLnBrk="1" hangingPunct="1">
                        <a:spcBef>
                          <a:spcPts val="0"/>
                        </a:spcBef>
                      </a:pPr>
                      <a:endParaRPr lang="en-GB" sz="1800" b="1"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269288">
                <a:tc>
                  <a:txBody>
                    <a:bodyPr/>
                    <a:lstStyle/>
                    <a:p>
                      <a:pPr algn="ctr" eaLnBrk="1" hangingPunct="1">
                        <a:spcBef>
                          <a:spcPts val="0"/>
                        </a:spcBef>
                      </a:pPr>
                      <a:r>
                        <a:rPr lang="en-GB" sz="1600" b="1" dirty="0" smtClean="0">
                          <a:solidFill>
                            <a:schemeClr val="tx1"/>
                          </a:solidFill>
                          <a:latin typeface="+mn-lt"/>
                        </a:rPr>
                        <a:t>Phase</a:t>
                      </a:r>
                      <a:r>
                        <a:rPr lang="en-GB" sz="1600" b="1" baseline="0" dirty="0" smtClean="0">
                          <a:solidFill>
                            <a:schemeClr val="tx1"/>
                          </a:solidFill>
                          <a:latin typeface="+mn-lt"/>
                        </a:rPr>
                        <a:t> 1 (1</a:t>
                      </a:r>
                      <a:r>
                        <a:rPr lang="en-GB" sz="1600" b="1" baseline="30000" dirty="0" smtClean="0">
                          <a:solidFill>
                            <a:schemeClr val="tx1"/>
                          </a:solidFill>
                          <a:latin typeface="+mn-lt"/>
                        </a:rPr>
                        <a:t>st</a:t>
                      </a:r>
                      <a:r>
                        <a:rPr lang="en-GB" sz="1600" b="1" baseline="0" dirty="0" smtClean="0">
                          <a:solidFill>
                            <a:schemeClr val="tx1"/>
                          </a:solidFill>
                          <a:latin typeface="+mn-lt"/>
                        </a:rPr>
                        <a:t> billion </a:t>
                      </a:r>
                      <a:r>
                        <a:rPr lang="en-GB" sz="1600" b="1" baseline="0" dirty="0" err="1" smtClean="0">
                          <a:solidFill>
                            <a:schemeClr val="tx1"/>
                          </a:solidFill>
                          <a:latin typeface="+mn-lt"/>
                        </a:rPr>
                        <a:t>yrs</a:t>
                      </a:r>
                      <a:r>
                        <a:rPr lang="en-GB" sz="1600" b="1" baseline="0" dirty="0" smtClean="0">
                          <a:solidFill>
                            <a:schemeClr val="tx1"/>
                          </a:solidFill>
                          <a:latin typeface="+mn-lt"/>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eaLnBrk="1" hangingPunct="1">
                        <a:spcBef>
                          <a:spcPts val="0"/>
                        </a:spcBef>
                      </a:pPr>
                      <a:r>
                        <a:rPr lang="en-GB" sz="1600" b="1" dirty="0" smtClean="0">
                          <a:solidFill>
                            <a:schemeClr val="tx1"/>
                          </a:solidFill>
                          <a:latin typeface="+mn-lt"/>
                        </a:rPr>
                        <a:t>Phase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eaLnBrk="1" hangingPunct="1">
                        <a:spcBef>
                          <a:spcPts val="0"/>
                        </a:spcBef>
                      </a:pPr>
                      <a:r>
                        <a:rPr lang="en-GB" sz="1600" b="1" dirty="0" smtClean="0">
                          <a:solidFill>
                            <a:schemeClr val="tx1"/>
                          </a:solidFill>
                          <a:latin typeface="+mn-lt"/>
                        </a:rPr>
                        <a:t>Phase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r>
              <a:tr h="269288">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b="1" dirty="0" smtClean="0">
                          <a:solidFill>
                            <a:schemeClr val="tx1"/>
                          </a:solidFill>
                          <a:latin typeface="+mn-lt"/>
                        </a:rPr>
                        <a:t>Volcanoes = Steam &amp; CO</a:t>
                      </a:r>
                      <a:r>
                        <a:rPr lang="en-GB" sz="1600" b="1" baseline="-25000" dirty="0" smtClean="0">
                          <a:solidFill>
                            <a:schemeClr val="tx1"/>
                          </a:solidFill>
                          <a:latin typeface="+mn-lt"/>
                        </a:rPr>
                        <a:t>2</a:t>
                      </a:r>
                      <a:endParaRPr lang="en-GB" sz="1600" b="1" dirty="0" smtClean="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b="1" dirty="0" smtClean="0">
                          <a:solidFill>
                            <a:schemeClr val="tx1"/>
                          </a:solidFill>
                          <a:latin typeface="+mn-lt"/>
                        </a:rPr>
                        <a:t>Green Plants, Bacteria &amp; Algae = Oxygen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b="1" dirty="0" smtClean="0">
                          <a:solidFill>
                            <a:schemeClr val="tx1"/>
                          </a:solidFill>
                          <a:latin typeface="+mn-lt"/>
                        </a:rPr>
                        <a:t>Ozone Layer</a:t>
                      </a:r>
                      <a:r>
                        <a:rPr lang="en-GB" sz="1600" b="1" baseline="0" dirty="0" smtClean="0">
                          <a:solidFill>
                            <a:schemeClr val="tx1"/>
                          </a:solidFill>
                          <a:latin typeface="+mn-lt"/>
                        </a:rPr>
                        <a:t> </a:t>
                      </a:r>
                      <a:r>
                        <a:rPr lang="en-GB" sz="1600" b="1" dirty="0" smtClean="0">
                          <a:solidFill>
                            <a:schemeClr val="tx1"/>
                          </a:solidFill>
                          <a:latin typeface="+mn-lt"/>
                        </a:rPr>
                        <a:t>= Animals &amp; 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9288">
                <a:tc>
                  <a:txBody>
                    <a:bodyPr/>
                    <a:lstStyle/>
                    <a:p>
                      <a:pPr marL="0" indent="0" algn="ctr" defTabSz="717550">
                        <a:spcBef>
                          <a:spcPts val="0"/>
                        </a:spcBef>
                        <a:buFontTx/>
                        <a:buNone/>
                        <a:defRPr/>
                      </a:pPr>
                      <a:r>
                        <a:rPr lang="en-GB" sz="1600" b="1" i="0" u="none" dirty="0" smtClean="0">
                          <a:solidFill>
                            <a:schemeClr val="tx1"/>
                          </a:solidFill>
                          <a:effectLst/>
                          <a:latin typeface="+mn-lt"/>
                        </a:rPr>
                        <a:t>Volcanoes</a:t>
                      </a:r>
                      <a:r>
                        <a:rPr lang="en-GB" sz="1600" b="0" i="0" u="none" dirty="0" smtClean="0">
                          <a:solidFill>
                            <a:schemeClr val="tx1"/>
                          </a:solidFill>
                          <a:effectLst/>
                          <a:latin typeface="+mn-lt"/>
                        </a:rPr>
                        <a:t> kept </a:t>
                      </a:r>
                      <a:r>
                        <a:rPr lang="en-GB" sz="1600" b="1" i="0" u="none" dirty="0" smtClean="0">
                          <a:solidFill>
                            <a:schemeClr val="tx1"/>
                          </a:solidFill>
                          <a:effectLst/>
                          <a:latin typeface="+mn-lt"/>
                        </a:rPr>
                        <a:t>erupting</a:t>
                      </a:r>
                      <a:r>
                        <a:rPr lang="en-GB" sz="1600" b="0" i="0" u="none" dirty="0" smtClean="0">
                          <a:solidFill>
                            <a:schemeClr val="tx1"/>
                          </a:solidFill>
                          <a:effectLst/>
                          <a:latin typeface="+mn-lt"/>
                        </a:rPr>
                        <a:t> giving out </a:t>
                      </a:r>
                      <a:r>
                        <a:rPr lang="en-GB" sz="1600" b="1" i="0" u="none" dirty="0" smtClean="0">
                          <a:solidFill>
                            <a:schemeClr val="tx1"/>
                          </a:solidFill>
                          <a:effectLst/>
                          <a:latin typeface="+mn-lt"/>
                        </a:rPr>
                        <a:t>Steam</a:t>
                      </a:r>
                      <a:r>
                        <a:rPr lang="en-GB" sz="1600" b="0" i="0" u="none" dirty="0" smtClean="0">
                          <a:solidFill>
                            <a:schemeClr val="tx1"/>
                          </a:solidFill>
                          <a:effectLst/>
                          <a:latin typeface="+mn-lt"/>
                        </a:rPr>
                        <a:t> and </a:t>
                      </a:r>
                      <a:r>
                        <a:rPr lang="en-GB" sz="1600" b="1" i="0" u="none" dirty="0" smtClean="0">
                          <a:solidFill>
                            <a:schemeClr val="tx1"/>
                          </a:solidFill>
                          <a:effectLst/>
                          <a:latin typeface="+mn-lt"/>
                        </a:rPr>
                        <a:t>CO</a:t>
                      </a:r>
                      <a:r>
                        <a:rPr lang="en-GB" sz="1600" b="1" i="0" u="none" baseline="-25000" dirty="0" smtClean="0">
                          <a:solidFill>
                            <a:schemeClr val="tx1"/>
                          </a:solidFill>
                          <a:effectLst/>
                          <a:latin typeface="+mn-lt"/>
                        </a:rPr>
                        <a:t>2</a:t>
                      </a:r>
                    </a:p>
                    <a:p>
                      <a:pPr marL="0" indent="0" algn="ctr" defTabSz="717550">
                        <a:spcBef>
                          <a:spcPts val="0"/>
                        </a:spcBef>
                        <a:buFontTx/>
                        <a:buNone/>
                        <a:defRPr/>
                      </a:pPr>
                      <a:r>
                        <a:rPr lang="en-GB" sz="1600" b="0" i="0" u="none" dirty="0" smtClean="0">
                          <a:solidFill>
                            <a:schemeClr val="tx1"/>
                          </a:solidFill>
                          <a:effectLst/>
                          <a:latin typeface="+mn-lt"/>
                        </a:rPr>
                        <a:t>The </a:t>
                      </a:r>
                      <a:r>
                        <a:rPr lang="en-GB" sz="1600" b="1" i="0" u="none" dirty="0" smtClean="0">
                          <a:solidFill>
                            <a:schemeClr val="tx1"/>
                          </a:solidFill>
                          <a:effectLst/>
                          <a:latin typeface="+mn-lt"/>
                        </a:rPr>
                        <a:t>early atmosphere </a:t>
                      </a:r>
                      <a:r>
                        <a:rPr lang="en-GB" sz="1600" b="0" i="0" u="none" dirty="0" smtClean="0">
                          <a:solidFill>
                            <a:schemeClr val="tx1"/>
                          </a:solidFill>
                          <a:effectLst/>
                          <a:latin typeface="+mn-lt"/>
                        </a:rPr>
                        <a:t>was </a:t>
                      </a:r>
                      <a:r>
                        <a:rPr lang="en-GB" sz="1600" b="1" i="0" u="none" dirty="0" smtClean="0">
                          <a:solidFill>
                            <a:schemeClr val="tx1"/>
                          </a:solidFill>
                          <a:effectLst/>
                          <a:latin typeface="+mn-lt"/>
                        </a:rPr>
                        <a:t>nearly all CO</a:t>
                      </a:r>
                      <a:r>
                        <a:rPr lang="en-GB" sz="1600" b="1" i="0" u="none" baseline="-25000" dirty="0" smtClean="0">
                          <a:solidFill>
                            <a:schemeClr val="tx1"/>
                          </a:solidFill>
                          <a:effectLst/>
                          <a:latin typeface="+mn-lt"/>
                        </a:rPr>
                        <a:t>2</a:t>
                      </a:r>
                    </a:p>
                    <a:p>
                      <a:pPr marL="0" indent="0" algn="ctr" defTabSz="717550">
                        <a:spcBef>
                          <a:spcPts val="0"/>
                        </a:spcBef>
                        <a:buFontTx/>
                        <a:buNone/>
                        <a:defRPr/>
                      </a:pPr>
                      <a:r>
                        <a:rPr lang="en-GB" sz="1600" b="0" i="0" u="none" dirty="0" smtClean="0">
                          <a:solidFill>
                            <a:schemeClr val="tx1"/>
                          </a:solidFill>
                          <a:effectLst/>
                          <a:latin typeface="+mn-lt"/>
                        </a:rPr>
                        <a:t>The </a:t>
                      </a:r>
                      <a:r>
                        <a:rPr lang="en-GB" sz="1600" b="1" i="0" u="none" dirty="0" smtClean="0">
                          <a:solidFill>
                            <a:schemeClr val="tx1"/>
                          </a:solidFill>
                          <a:effectLst/>
                          <a:latin typeface="+mn-lt"/>
                        </a:rPr>
                        <a:t>earth cooled </a:t>
                      </a:r>
                      <a:r>
                        <a:rPr lang="en-GB" sz="1600" b="0" i="0" u="none" dirty="0" smtClean="0">
                          <a:solidFill>
                            <a:schemeClr val="tx1"/>
                          </a:solidFill>
                          <a:effectLst/>
                          <a:latin typeface="+mn-lt"/>
                        </a:rPr>
                        <a:t>and </a:t>
                      </a:r>
                      <a:r>
                        <a:rPr lang="en-GB" sz="1600" b="1" i="0" u="none" dirty="0" smtClean="0">
                          <a:solidFill>
                            <a:schemeClr val="tx1"/>
                          </a:solidFill>
                          <a:effectLst/>
                          <a:latin typeface="+mn-lt"/>
                        </a:rPr>
                        <a:t>water vapour </a:t>
                      </a:r>
                      <a:r>
                        <a:rPr lang="en-GB" sz="1600" b="0" i="0" u="none" dirty="0" smtClean="0">
                          <a:solidFill>
                            <a:schemeClr val="tx1"/>
                          </a:solidFill>
                          <a:effectLst/>
                          <a:latin typeface="+mn-lt"/>
                        </a:rPr>
                        <a:t>condensed to form the </a:t>
                      </a:r>
                      <a:r>
                        <a:rPr lang="en-GB" sz="1600" b="1" i="0" u="none" dirty="0" smtClean="0">
                          <a:solidFill>
                            <a:schemeClr val="tx1"/>
                          </a:solidFill>
                          <a:effectLst/>
                          <a:latin typeface="+mn-lt"/>
                        </a:rPr>
                        <a:t>oceans</a:t>
                      </a:r>
                      <a:endParaRPr lang="en-GB" sz="1600" b="1" i="0" u="none" baseline="-25000" dirty="0">
                        <a:solidFill>
                          <a:schemeClr val="tx1"/>
                        </a:solidFill>
                        <a:effectLs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ctr" defTabSz="717550">
                        <a:spcBef>
                          <a:spcPts val="0"/>
                        </a:spcBef>
                        <a:buFontTx/>
                        <a:buNone/>
                        <a:defRPr/>
                      </a:pPr>
                      <a:r>
                        <a:rPr lang="en-GB" sz="1600" b="1" i="0" u="none" dirty="0" smtClean="0">
                          <a:solidFill>
                            <a:schemeClr val="tx1"/>
                          </a:solidFill>
                          <a:effectLst/>
                          <a:latin typeface="+mn-lt"/>
                        </a:rPr>
                        <a:t>Green plants</a:t>
                      </a:r>
                      <a:r>
                        <a:rPr lang="en-GB" sz="1600" b="0" i="0" u="none" dirty="0" smtClean="0">
                          <a:solidFill>
                            <a:schemeClr val="tx1"/>
                          </a:solidFill>
                          <a:effectLst/>
                          <a:latin typeface="+mn-lt"/>
                        </a:rPr>
                        <a:t>, </a:t>
                      </a:r>
                      <a:r>
                        <a:rPr lang="en-GB" sz="1600" b="1" i="0" u="none" dirty="0" smtClean="0">
                          <a:solidFill>
                            <a:schemeClr val="tx1"/>
                          </a:solidFill>
                          <a:effectLst/>
                          <a:latin typeface="+mn-lt"/>
                        </a:rPr>
                        <a:t>bacteria</a:t>
                      </a:r>
                      <a:r>
                        <a:rPr lang="en-GB" sz="1600" b="0" i="0" u="none" dirty="0" smtClean="0">
                          <a:solidFill>
                            <a:schemeClr val="tx1"/>
                          </a:solidFill>
                          <a:effectLst/>
                          <a:latin typeface="+mn-lt"/>
                        </a:rPr>
                        <a:t> and </a:t>
                      </a:r>
                      <a:r>
                        <a:rPr lang="en-GB" sz="1600" b="1" i="0" u="none" dirty="0" smtClean="0">
                          <a:solidFill>
                            <a:schemeClr val="tx1"/>
                          </a:solidFill>
                          <a:effectLst/>
                          <a:latin typeface="+mn-lt"/>
                        </a:rPr>
                        <a:t>algae</a:t>
                      </a:r>
                      <a:r>
                        <a:rPr lang="en-GB" sz="1600" b="0" i="0" u="none" dirty="0" smtClean="0">
                          <a:solidFill>
                            <a:schemeClr val="tx1"/>
                          </a:solidFill>
                          <a:effectLst/>
                          <a:latin typeface="+mn-lt"/>
                        </a:rPr>
                        <a:t> </a:t>
                      </a:r>
                      <a:r>
                        <a:rPr lang="en-GB" sz="1600" b="1" i="0" u="none" dirty="0" smtClean="0">
                          <a:solidFill>
                            <a:schemeClr val="tx1"/>
                          </a:solidFill>
                          <a:effectLst/>
                          <a:latin typeface="+mn-lt"/>
                        </a:rPr>
                        <a:t>photosynthesised</a:t>
                      </a:r>
                      <a:r>
                        <a:rPr lang="en-GB" sz="1600" b="0" i="0" u="none" dirty="0" smtClean="0">
                          <a:solidFill>
                            <a:schemeClr val="tx1"/>
                          </a:solidFill>
                          <a:effectLst/>
                          <a:latin typeface="+mn-lt"/>
                        </a:rPr>
                        <a:t> in the </a:t>
                      </a:r>
                      <a:r>
                        <a:rPr lang="en-GB" sz="1600" b="1" i="0" u="none" dirty="0" smtClean="0">
                          <a:solidFill>
                            <a:schemeClr val="tx1"/>
                          </a:solidFill>
                          <a:effectLst/>
                          <a:latin typeface="+mn-lt"/>
                        </a:rPr>
                        <a:t>oceans</a:t>
                      </a:r>
                      <a:r>
                        <a:rPr lang="en-GB" sz="1600" b="0" i="0" u="none" dirty="0" smtClean="0">
                          <a:solidFill>
                            <a:schemeClr val="tx1"/>
                          </a:solidFill>
                          <a:effectLst/>
                          <a:latin typeface="+mn-lt"/>
                        </a:rPr>
                        <a:t>.</a:t>
                      </a:r>
                      <a:r>
                        <a:rPr lang="en-GB" sz="1600" b="0" i="0" u="none" baseline="0" dirty="0" smtClean="0">
                          <a:solidFill>
                            <a:schemeClr val="tx1"/>
                          </a:solidFill>
                          <a:effectLst/>
                          <a:latin typeface="+mn-lt"/>
                        </a:rPr>
                        <a:t> </a:t>
                      </a:r>
                      <a:endParaRPr lang="en-GB" sz="1600" b="0" i="0" u="none" dirty="0" smtClean="0">
                        <a:solidFill>
                          <a:schemeClr val="tx1"/>
                        </a:solidFill>
                        <a:effectLst/>
                        <a:latin typeface="+mn-lt"/>
                      </a:endParaRPr>
                    </a:p>
                    <a:p>
                      <a:pPr marL="0" indent="0" algn="ctr" defTabSz="717550">
                        <a:spcBef>
                          <a:spcPts val="0"/>
                        </a:spcBef>
                        <a:buFontTx/>
                        <a:buNone/>
                        <a:defRPr/>
                      </a:pPr>
                      <a:r>
                        <a:rPr lang="en-GB" sz="1600" b="1" i="0" u="none" dirty="0" smtClean="0">
                          <a:solidFill>
                            <a:schemeClr val="tx1"/>
                          </a:solidFill>
                          <a:effectLst/>
                          <a:latin typeface="+mn-lt"/>
                        </a:rPr>
                        <a:t>Green</a:t>
                      </a:r>
                      <a:r>
                        <a:rPr lang="en-GB" sz="1600" b="0" i="0" u="none" dirty="0" smtClean="0">
                          <a:solidFill>
                            <a:schemeClr val="tx1"/>
                          </a:solidFill>
                          <a:effectLst/>
                          <a:latin typeface="+mn-lt"/>
                        </a:rPr>
                        <a:t> plants steadily converted CO</a:t>
                      </a:r>
                      <a:r>
                        <a:rPr lang="en-GB" sz="1600" b="0" i="0" u="none" baseline="-25000" dirty="0" smtClean="0">
                          <a:solidFill>
                            <a:schemeClr val="tx1"/>
                          </a:solidFill>
                          <a:effectLst/>
                          <a:latin typeface="+mn-lt"/>
                        </a:rPr>
                        <a:t>2 </a:t>
                      </a:r>
                      <a:r>
                        <a:rPr lang="en-GB" sz="1600" b="0" i="0" u="none" dirty="0" smtClean="0">
                          <a:solidFill>
                            <a:schemeClr val="tx1"/>
                          </a:solidFill>
                          <a:effectLst/>
                          <a:latin typeface="+mn-lt"/>
                        </a:rPr>
                        <a:t>into O</a:t>
                      </a:r>
                      <a:r>
                        <a:rPr lang="en-GB" sz="1600" b="0" i="0" u="none" baseline="-25000" dirty="0" smtClean="0">
                          <a:solidFill>
                            <a:schemeClr val="tx1"/>
                          </a:solidFill>
                          <a:effectLst/>
                          <a:latin typeface="+mn-lt"/>
                        </a:rPr>
                        <a:t>2</a:t>
                      </a:r>
                      <a:r>
                        <a:rPr lang="en-GB" sz="1600" b="0" i="0" u="none" dirty="0" smtClean="0">
                          <a:solidFill>
                            <a:schemeClr val="tx1"/>
                          </a:solidFill>
                          <a:effectLst/>
                          <a:latin typeface="+mn-lt"/>
                        </a:rPr>
                        <a:t> by the process of photosynthesis</a:t>
                      </a:r>
                    </a:p>
                    <a:p>
                      <a:pPr marL="0" indent="0" algn="ctr" defTabSz="717550">
                        <a:spcBef>
                          <a:spcPts val="0"/>
                        </a:spcBef>
                        <a:buFontTx/>
                        <a:buNone/>
                        <a:defRPr/>
                      </a:pPr>
                      <a:r>
                        <a:rPr lang="en-GB" sz="1600" b="1" i="0" u="none" dirty="0" smtClean="0">
                          <a:solidFill>
                            <a:schemeClr val="tx1"/>
                          </a:solidFill>
                          <a:effectLst/>
                          <a:latin typeface="+mn-lt"/>
                        </a:rPr>
                        <a:t>Nitrogen</a:t>
                      </a:r>
                      <a:r>
                        <a:rPr lang="en-GB" sz="1600" b="0" i="0" u="none" dirty="0" smtClean="0">
                          <a:solidFill>
                            <a:schemeClr val="tx1"/>
                          </a:solidFill>
                          <a:effectLst/>
                          <a:latin typeface="+mn-lt"/>
                        </a:rPr>
                        <a:t> released by </a:t>
                      </a:r>
                      <a:r>
                        <a:rPr lang="en-GB" sz="1600" b="1" i="0" u="none" dirty="0" smtClean="0">
                          <a:solidFill>
                            <a:schemeClr val="tx1"/>
                          </a:solidFill>
                          <a:effectLst/>
                          <a:latin typeface="+mn-lt"/>
                        </a:rPr>
                        <a:t>denitrifying bacteria</a:t>
                      </a:r>
                    </a:p>
                    <a:p>
                      <a:pPr marL="0" indent="0" algn="ctr" defTabSz="717550">
                        <a:spcBef>
                          <a:spcPts val="0"/>
                        </a:spcBef>
                        <a:buFontTx/>
                        <a:buNone/>
                        <a:defRPr/>
                      </a:pPr>
                      <a:r>
                        <a:rPr lang="en-GB" sz="1600" b="0" i="0" u="none" dirty="0" smtClean="0">
                          <a:solidFill>
                            <a:schemeClr val="tx1"/>
                          </a:solidFill>
                          <a:effectLst/>
                          <a:latin typeface="+mn-lt"/>
                        </a:rPr>
                        <a:t>Plants </a:t>
                      </a:r>
                      <a:r>
                        <a:rPr lang="en-GB" sz="1600" b="1" i="0" u="none" dirty="0" smtClean="0">
                          <a:solidFill>
                            <a:schemeClr val="tx1"/>
                          </a:solidFill>
                          <a:effectLst/>
                          <a:latin typeface="+mn-lt"/>
                        </a:rPr>
                        <a:t>colonise</a:t>
                      </a:r>
                      <a:r>
                        <a:rPr lang="en-GB" sz="1600" b="0" i="0" u="none" dirty="0" smtClean="0">
                          <a:solidFill>
                            <a:schemeClr val="tx1"/>
                          </a:solidFill>
                          <a:effectLst/>
                          <a:latin typeface="+mn-lt"/>
                        </a:rPr>
                        <a:t> the </a:t>
                      </a:r>
                      <a:r>
                        <a:rPr lang="en-GB" sz="1600" b="1" i="0" u="none" dirty="0" smtClean="0">
                          <a:solidFill>
                            <a:schemeClr val="tx1"/>
                          </a:solidFill>
                          <a:effectLst/>
                          <a:latin typeface="+mn-lt"/>
                        </a:rPr>
                        <a:t>land</a:t>
                      </a:r>
                      <a:r>
                        <a:rPr lang="en-GB" sz="1600" b="0" i="0" u="none" dirty="0" smtClean="0">
                          <a:solidFill>
                            <a:schemeClr val="tx1"/>
                          </a:solidFill>
                          <a:effectLst/>
                          <a:latin typeface="+mn-lt"/>
                        </a:rPr>
                        <a:t>. </a:t>
                      </a:r>
                    </a:p>
                    <a:p>
                      <a:pPr marL="0" indent="0" algn="ctr" defTabSz="717550">
                        <a:spcBef>
                          <a:spcPts val="0"/>
                        </a:spcBef>
                        <a:buFontTx/>
                        <a:buNone/>
                        <a:defRPr/>
                      </a:pPr>
                      <a:r>
                        <a:rPr lang="en-GB" sz="1600" b="1" i="0" u="none" dirty="0" smtClean="0">
                          <a:solidFill>
                            <a:schemeClr val="tx1"/>
                          </a:solidFill>
                          <a:effectLst/>
                          <a:latin typeface="+mn-lt"/>
                        </a:rPr>
                        <a:t>Oxygen</a:t>
                      </a:r>
                      <a:r>
                        <a:rPr lang="en-GB" sz="1600" b="0" i="0" u="none" dirty="0" smtClean="0">
                          <a:solidFill>
                            <a:schemeClr val="tx1"/>
                          </a:solidFill>
                          <a:effectLst/>
                          <a:latin typeface="+mn-lt"/>
                        </a:rPr>
                        <a:t> levels steadily </a:t>
                      </a:r>
                      <a:r>
                        <a:rPr lang="en-GB" sz="1600" b="1" i="0" u="none" dirty="0" smtClean="0">
                          <a:solidFill>
                            <a:schemeClr val="tx1"/>
                          </a:solidFill>
                          <a:effectLst/>
                          <a:latin typeface="+mn-lt"/>
                        </a:rPr>
                        <a:t>increase</a:t>
                      </a:r>
                      <a:endParaRPr lang="en-GB" sz="1600" b="1" i="0" u="none" dirty="0">
                        <a:solidFill>
                          <a:schemeClr val="tx1"/>
                        </a:solidFill>
                        <a:effectLs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ctr" defTabSz="717550">
                        <a:spcBef>
                          <a:spcPts val="0"/>
                        </a:spcBef>
                        <a:buFontTx/>
                        <a:buNone/>
                        <a:defRPr/>
                      </a:pPr>
                      <a:r>
                        <a:rPr lang="en-GB" sz="1600" b="0" i="0" u="none" dirty="0" smtClean="0">
                          <a:solidFill>
                            <a:schemeClr val="tx1"/>
                          </a:solidFill>
                          <a:effectLst/>
                          <a:latin typeface="+mn-lt"/>
                        </a:rPr>
                        <a:t>The build up of </a:t>
                      </a:r>
                      <a:r>
                        <a:rPr lang="en-GB" sz="1600" b="1" i="0" u="none" dirty="0" smtClean="0">
                          <a:solidFill>
                            <a:schemeClr val="tx1"/>
                          </a:solidFill>
                          <a:effectLst/>
                          <a:latin typeface="+mn-lt"/>
                        </a:rPr>
                        <a:t>O</a:t>
                      </a:r>
                      <a:r>
                        <a:rPr lang="en-GB" sz="1600" b="1" i="0" u="none" baseline="-25000" dirty="0" smtClean="0">
                          <a:solidFill>
                            <a:schemeClr val="tx1"/>
                          </a:solidFill>
                          <a:effectLst/>
                          <a:latin typeface="+mn-lt"/>
                        </a:rPr>
                        <a:t>2</a:t>
                      </a:r>
                      <a:r>
                        <a:rPr lang="en-GB" sz="1600" b="1" i="0" u="none" dirty="0" smtClean="0">
                          <a:solidFill>
                            <a:schemeClr val="tx1"/>
                          </a:solidFill>
                          <a:effectLst/>
                          <a:latin typeface="+mn-lt"/>
                        </a:rPr>
                        <a:t> killed off </a:t>
                      </a:r>
                      <a:r>
                        <a:rPr lang="en-GB" sz="1600" b="0" i="0" u="none" dirty="0" smtClean="0">
                          <a:solidFill>
                            <a:schemeClr val="tx1"/>
                          </a:solidFill>
                          <a:effectLst/>
                          <a:latin typeface="+mn-lt"/>
                        </a:rPr>
                        <a:t>early organisms  - allowing </a:t>
                      </a:r>
                      <a:r>
                        <a:rPr lang="en-GB" sz="1600" b="1" i="0" u="none" dirty="0" smtClean="0">
                          <a:solidFill>
                            <a:schemeClr val="tx1"/>
                          </a:solidFill>
                          <a:effectLst/>
                          <a:latin typeface="+mn-lt"/>
                        </a:rPr>
                        <a:t>evolution</a:t>
                      </a:r>
                      <a:r>
                        <a:rPr lang="en-GB" sz="1600" b="0" i="0" u="none" dirty="0" smtClean="0">
                          <a:solidFill>
                            <a:schemeClr val="tx1"/>
                          </a:solidFill>
                          <a:effectLst/>
                          <a:latin typeface="+mn-lt"/>
                        </a:rPr>
                        <a:t> of complex </a:t>
                      </a:r>
                      <a:r>
                        <a:rPr lang="en-GB" sz="1600" b="1" i="0" u="none" dirty="0" smtClean="0">
                          <a:solidFill>
                            <a:schemeClr val="tx1"/>
                          </a:solidFill>
                          <a:effectLst/>
                          <a:latin typeface="+mn-lt"/>
                        </a:rPr>
                        <a:t>organisms</a:t>
                      </a:r>
                    </a:p>
                    <a:p>
                      <a:pPr marL="0" indent="0" algn="ctr" defTabSz="717550">
                        <a:spcBef>
                          <a:spcPts val="0"/>
                        </a:spcBef>
                        <a:buFontTx/>
                        <a:buNone/>
                        <a:defRPr/>
                      </a:pPr>
                      <a:r>
                        <a:rPr lang="en-GB" sz="1600" b="0" i="0" u="none" dirty="0" smtClean="0">
                          <a:solidFill>
                            <a:schemeClr val="tx1"/>
                          </a:solidFill>
                          <a:effectLst/>
                          <a:latin typeface="+mn-lt"/>
                        </a:rPr>
                        <a:t>The O</a:t>
                      </a:r>
                      <a:r>
                        <a:rPr lang="en-GB" sz="1600" b="0" i="0" u="none" baseline="-25000" dirty="0" smtClean="0">
                          <a:solidFill>
                            <a:schemeClr val="tx1"/>
                          </a:solidFill>
                          <a:effectLst/>
                          <a:latin typeface="+mn-lt"/>
                        </a:rPr>
                        <a:t>2</a:t>
                      </a:r>
                      <a:r>
                        <a:rPr lang="en-GB" sz="1600" b="0" i="0" u="none" dirty="0" smtClean="0">
                          <a:solidFill>
                            <a:schemeClr val="tx1"/>
                          </a:solidFill>
                          <a:effectLst/>
                          <a:latin typeface="+mn-lt"/>
                        </a:rPr>
                        <a:t> created the </a:t>
                      </a:r>
                      <a:r>
                        <a:rPr lang="en-GB" sz="1600" b="1" i="0" u="none" dirty="0" smtClean="0">
                          <a:solidFill>
                            <a:schemeClr val="tx1"/>
                          </a:solidFill>
                          <a:effectLst/>
                          <a:latin typeface="+mn-lt"/>
                        </a:rPr>
                        <a:t>Ozone</a:t>
                      </a:r>
                      <a:r>
                        <a:rPr lang="en-GB" sz="1600" b="0" i="0" u="none" dirty="0" smtClean="0">
                          <a:solidFill>
                            <a:schemeClr val="tx1"/>
                          </a:solidFill>
                          <a:effectLst/>
                          <a:latin typeface="+mn-lt"/>
                        </a:rPr>
                        <a:t> </a:t>
                      </a:r>
                      <a:r>
                        <a:rPr lang="en-GB" sz="1600" b="1" i="0" u="none" dirty="0" smtClean="0">
                          <a:solidFill>
                            <a:schemeClr val="tx1"/>
                          </a:solidFill>
                          <a:effectLst/>
                          <a:latin typeface="+mn-lt"/>
                        </a:rPr>
                        <a:t>layer</a:t>
                      </a:r>
                      <a:r>
                        <a:rPr lang="en-GB" sz="1600" b="0" i="0" u="none" dirty="0" smtClean="0">
                          <a:solidFill>
                            <a:schemeClr val="tx1"/>
                          </a:solidFill>
                          <a:effectLst/>
                          <a:latin typeface="+mn-lt"/>
                        </a:rPr>
                        <a:t> (O</a:t>
                      </a:r>
                      <a:r>
                        <a:rPr lang="en-GB" sz="1600" b="0" i="0" u="none" baseline="-25000" dirty="0" smtClean="0">
                          <a:solidFill>
                            <a:schemeClr val="tx1"/>
                          </a:solidFill>
                          <a:effectLst/>
                          <a:latin typeface="+mn-lt"/>
                        </a:rPr>
                        <a:t>3</a:t>
                      </a:r>
                      <a:r>
                        <a:rPr lang="en-GB" sz="1600" b="0" i="0" u="none" dirty="0" smtClean="0">
                          <a:solidFill>
                            <a:schemeClr val="tx1"/>
                          </a:solidFill>
                          <a:effectLst/>
                          <a:latin typeface="+mn-lt"/>
                        </a:rPr>
                        <a:t>) which blocks </a:t>
                      </a:r>
                      <a:r>
                        <a:rPr lang="en-GB" sz="1600" b="1" i="0" u="none" dirty="0" smtClean="0">
                          <a:solidFill>
                            <a:schemeClr val="tx1"/>
                          </a:solidFill>
                          <a:effectLst/>
                          <a:latin typeface="+mn-lt"/>
                        </a:rPr>
                        <a:t>harmful</a:t>
                      </a:r>
                      <a:r>
                        <a:rPr lang="en-GB" sz="1600" b="0" i="0" u="none" dirty="0" smtClean="0">
                          <a:solidFill>
                            <a:schemeClr val="tx1"/>
                          </a:solidFill>
                          <a:effectLst/>
                          <a:latin typeface="+mn-lt"/>
                        </a:rPr>
                        <a:t> </a:t>
                      </a:r>
                      <a:r>
                        <a:rPr lang="en-GB" sz="1600" b="1" i="0" u="none" dirty="0" smtClean="0">
                          <a:solidFill>
                            <a:schemeClr val="tx1"/>
                          </a:solidFill>
                          <a:effectLst/>
                          <a:latin typeface="+mn-lt"/>
                        </a:rPr>
                        <a:t>UV rays </a:t>
                      </a:r>
                      <a:r>
                        <a:rPr lang="en-GB" sz="1600" b="0" i="0" u="none" dirty="0" smtClean="0">
                          <a:solidFill>
                            <a:schemeClr val="tx1"/>
                          </a:solidFill>
                          <a:effectLst/>
                          <a:latin typeface="+mn-lt"/>
                        </a:rPr>
                        <a:t>from the sun</a:t>
                      </a:r>
                    </a:p>
                    <a:p>
                      <a:pPr marL="0" indent="0" algn="ctr" defTabSz="717550">
                        <a:spcBef>
                          <a:spcPts val="0"/>
                        </a:spcBef>
                        <a:buFontTx/>
                        <a:buNone/>
                        <a:defRPr/>
                      </a:pPr>
                      <a:r>
                        <a:rPr lang="en-GB" sz="1600" b="1" i="0" u="none" dirty="0" smtClean="0">
                          <a:solidFill>
                            <a:schemeClr val="tx1"/>
                          </a:solidFill>
                          <a:effectLst/>
                          <a:latin typeface="+mn-lt"/>
                        </a:rPr>
                        <a:t>Virtually no CO</a:t>
                      </a:r>
                      <a:r>
                        <a:rPr lang="en-GB" sz="1600" b="1" i="0" u="none" baseline="-25000" dirty="0" smtClean="0">
                          <a:solidFill>
                            <a:schemeClr val="tx1"/>
                          </a:solidFill>
                          <a:effectLst/>
                          <a:latin typeface="+mn-lt"/>
                        </a:rPr>
                        <a:t>2</a:t>
                      </a:r>
                      <a:r>
                        <a:rPr lang="en-GB" sz="1600" b="1" i="0" u="none" dirty="0" smtClean="0">
                          <a:solidFill>
                            <a:schemeClr val="tx1"/>
                          </a:solidFill>
                          <a:effectLst/>
                          <a:latin typeface="+mn-lt"/>
                        </a:rPr>
                        <a:t> left</a:t>
                      </a:r>
                      <a:endParaRPr lang="en-GB" sz="1600" b="1" i="0" u="none" dirty="0">
                        <a:solidFill>
                          <a:schemeClr val="tx1"/>
                        </a:solidFill>
                        <a:effectLs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35" name="Table 34"/>
          <p:cNvGraphicFramePr>
            <a:graphicFrameLocks noGrp="1"/>
          </p:cNvGraphicFramePr>
          <p:nvPr>
            <p:extLst>
              <p:ext uri="{D42A27DB-BD31-4B8C-83A1-F6EECF244321}">
                <p14:modId xmlns:p14="http://schemas.microsoft.com/office/powerpoint/2010/main" val="1984868341"/>
              </p:ext>
            </p:extLst>
          </p:nvPr>
        </p:nvGraphicFramePr>
        <p:xfrm>
          <a:off x="179512" y="2031078"/>
          <a:ext cx="2702540" cy="1620191"/>
        </p:xfrm>
        <a:graphic>
          <a:graphicData uri="http://schemas.openxmlformats.org/drawingml/2006/table">
            <a:tbl>
              <a:tblPr firstRow="1" bandRow="1">
                <a:tableStyleId>{5940675A-B579-460E-94D1-54222C63F5DA}</a:tableStyleId>
              </a:tblPr>
              <a:tblGrid>
                <a:gridCol w="978341"/>
                <a:gridCol w="1028905"/>
                <a:gridCol w="695294"/>
              </a:tblGrid>
              <a:tr h="293662">
                <a:tc>
                  <a:txBody>
                    <a:bodyPr/>
                    <a:lstStyle/>
                    <a:p>
                      <a:pPr algn="ctr"/>
                      <a:r>
                        <a:rPr lang="en-GB" sz="1600" b="1" dirty="0" smtClean="0">
                          <a:solidFill>
                            <a:schemeClr val="bg1"/>
                          </a:solidFill>
                          <a:latin typeface="+mn-lt"/>
                        </a:rPr>
                        <a:t>Gas</a:t>
                      </a:r>
                      <a:endParaRPr lang="en-GB" sz="1600" b="1" dirty="0">
                        <a:solidFill>
                          <a:schemeClr val="bg1"/>
                        </a:solidFill>
                        <a:latin typeface="+mn-lt"/>
                      </a:endParaRPr>
                    </a:p>
                  </a:txBody>
                  <a:tcPr anchor="ctr">
                    <a:solidFill>
                      <a:srgbClr val="C00000"/>
                    </a:solidFill>
                  </a:tcPr>
                </a:tc>
                <a:tc>
                  <a:txBody>
                    <a:bodyPr/>
                    <a:lstStyle/>
                    <a:p>
                      <a:pPr algn="ctr"/>
                      <a:r>
                        <a:rPr lang="en-GB" sz="1600" b="1" dirty="0" smtClean="0">
                          <a:solidFill>
                            <a:schemeClr val="bg1"/>
                          </a:solidFill>
                          <a:latin typeface="+mn-lt"/>
                        </a:rPr>
                        <a:t>Formula</a:t>
                      </a:r>
                      <a:endParaRPr lang="en-GB" sz="1600" b="1" dirty="0">
                        <a:solidFill>
                          <a:schemeClr val="bg1"/>
                        </a:solidFill>
                        <a:latin typeface="+mn-lt"/>
                      </a:endParaRPr>
                    </a:p>
                  </a:txBody>
                  <a:tcPr anchor="ctr">
                    <a:solidFill>
                      <a:srgbClr val="C00000"/>
                    </a:solidFill>
                  </a:tcPr>
                </a:tc>
                <a:tc>
                  <a:txBody>
                    <a:bodyPr/>
                    <a:lstStyle/>
                    <a:p>
                      <a:pPr algn="ctr"/>
                      <a:r>
                        <a:rPr lang="en-GB" sz="1600" b="1" dirty="0" smtClean="0">
                          <a:solidFill>
                            <a:schemeClr val="bg1"/>
                          </a:solidFill>
                          <a:latin typeface="+mn-lt"/>
                        </a:rPr>
                        <a:t>%</a:t>
                      </a:r>
                      <a:endParaRPr lang="en-GB" sz="1600" b="1" dirty="0">
                        <a:solidFill>
                          <a:schemeClr val="bg1"/>
                        </a:solidFill>
                        <a:latin typeface="+mn-lt"/>
                      </a:endParaRPr>
                    </a:p>
                  </a:txBody>
                  <a:tcPr anchor="ctr">
                    <a:solidFill>
                      <a:srgbClr val="C00000"/>
                    </a:solidFill>
                  </a:tcPr>
                </a:tc>
              </a:tr>
              <a:tr h="293662">
                <a:tc>
                  <a:txBody>
                    <a:bodyPr/>
                    <a:lstStyle/>
                    <a:p>
                      <a:pPr algn="ctr"/>
                      <a:r>
                        <a:rPr lang="en-GB" sz="1600" b="1" dirty="0" smtClean="0">
                          <a:latin typeface="+mn-lt"/>
                        </a:rPr>
                        <a:t>Nitrogen</a:t>
                      </a:r>
                      <a:endParaRPr lang="en-GB" sz="1600" b="1" dirty="0">
                        <a:latin typeface="+mn-lt"/>
                      </a:endParaRPr>
                    </a:p>
                  </a:txBody>
                  <a:tcPr anchor="ctr"/>
                </a:tc>
                <a:tc>
                  <a:txBody>
                    <a:bodyPr/>
                    <a:lstStyle/>
                    <a:p>
                      <a:pPr algn="ctr"/>
                      <a:r>
                        <a:rPr lang="en-GB" sz="1600" b="1" dirty="0" smtClean="0">
                          <a:latin typeface="+mn-lt"/>
                        </a:rPr>
                        <a:t>N</a:t>
                      </a:r>
                      <a:r>
                        <a:rPr lang="en-GB" sz="1600" b="1" baseline="-25000" dirty="0" smtClean="0">
                          <a:latin typeface="+mn-lt"/>
                        </a:rPr>
                        <a:t>2</a:t>
                      </a:r>
                      <a:endParaRPr lang="en-GB" sz="1600" b="1" baseline="-25000" dirty="0">
                        <a:latin typeface="+mn-lt"/>
                      </a:endParaRPr>
                    </a:p>
                  </a:txBody>
                  <a:tcPr anchor="ctr"/>
                </a:tc>
                <a:tc>
                  <a:txBody>
                    <a:bodyPr/>
                    <a:lstStyle/>
                    <a:p>
                      <a:pPr algn="ctr"/>
                      <a:r>
                        <a:rPr lang="en-GB" sz="1600" b="1" dirty="0" smtClean="0">
                          <a:latin typeface="+mn-lt"/>
                        </a:rPr>
                        <a:t>80</a:t>
                      </a:r>
                      <a:endParaRPr lang="en-GB" sz="1600" b="1" dirty="0">
                        <a:latin typeface="+mn-lt"/>
                      </a:endParaRPr>
                    </a:p>
                  </a:txBody>
                  <a:tcPr anchor="ctr"/>
                </a:tc>
              </a:tr>
              <a:tr h="293662">
                <a:tc>
                  <a:txBody>
                    <a:bodyPr/>
                    <a:lstStyle/>
                    <a:p>
                      <a:pPr algn="ctr"/>
                      <a:r>
                        <a:rPr lang="en-GB" sz="1600" b="1" dirty="0" smtClean="0">
                          <a:latin typeface="+mn-lt"/>
                        </a:rPr>
                        <a:t>Oxygen</a:t>
                      </a:r>
                      <a:endParaRPr lang="en-GB" sz="1600" b="1" dirty="0">
                        <a:latin typeface="+mn-lt"/>
                      </a:endParaRPr>
                    </a:p>
                  </a:txBody>
                  <a:tcPr/>
                </a:tc>
                <a:tc>
                  <a:txBody>
                    <a:bodyPr/>
                    <a:lstStyle/>
                    <a:p>
                      <a:pPr algn="ctr"/>
                      <a:r>
                        <a:rPr lang="en-GB" sz="1600" b="1" dirty="0" smtClean="0">
                          <a:latin typeface="+mn-lt"/>
                        </a:rPr>
                        <a:t>O</a:t>
                      </a:r>
                      <a:r>
                        <a:rPr lang="en-GB" sz="1600" b="1" baseline="-25000" dirty="0" smtClean="0">
                          <a:latin typeface="+mn-lt"/>
                        </a:rPr>
                        <a:t>2</a:t>
                      </a:r>
                      <a:endParaRPr lang="en-GB" sz="1600" b="1" baseline="-25000" dirty="0">
                        <a:latin typeface="+mn-lt"/>
                      </a:endParaRPr>
                    </a:p>
                  </a:txBody>
                  <a:tcPr/>
                </a:tc>
                <a:tc>
                  <a:txBody>
                    <a:bodyPr/>
                    <a:lstStyle/>
                    <a:p>
                      <a:pPr algn="ctr"/>
                      <a:r>
                        <a:rPr lang="en-GB" sz="1600" b="1" dirty="0" smtClean="0">
                          <a:latin typeface="+mn-lt"/>
                        </a:rPr>
                        <a:t>20</a:t>
                      </a:r>
                      <a:endParaRPr lang="en-GB" sz="1600" b="1" dirty="0">
                        <a:latin typeface="+mn-lt"/>
                      </a:endParaRPr>
                    </a:p>
                  </a:txBody>
                  <a:tcPr/>
                </a:tc>
              </a:tr>
              <a:tr h="614351">
                <a:tc>
                  <a:txBody>
                    <a:bodyPr/>
                    <a:lstStyle/>
                    <a:p>
                      <a:pPr algn="ctr"/>
                      <a:r>
                        <a:rPr lang="en-GB" sz="1600" b="1" dirty="0" smtClean="0">
                          <a:latin typeface="+mn-lt"/>
                        </a:rPr>
                        <a:t>Carbon dioxide</a:t>
                      </a:r>
                      <a:endParaRPr lang="en-GB" sz="1600" b="1" dirty="0">
                        <a:latin typeface="+mn-lt"/>
                      </a:endParaRPr>
                    </a:p>
                  </a:txBody>
                  <a:tcPr/>
                </a:tc>
                <a:tc>
                  <a:txBody>
                    <a:bodyPr/>
                    <a:lstStyle/>
                    <a:p>
                      <a:pPr algn="ctr"/>
                      <a:r>
                        <a:rPr lang="en-GB" sz="1600" b="1" baseline="0" dirty="0" smtClean="0">
                          <a:latin typeface="+mn-lt"/>
                        </a:rPr>
                        <a:t>CO</a:t>
                      </a:r>
                      <a:r>
                        <a:rPr lang="en-GB" sz="1600" b="1" baseline="-25000" dirty="0" smtClean="0">
                          <a:latin typeface="+mn-lt"/>
                        </a:rPr>
                        <a:t>2</a:t>
                      </a:r>
                      <a:endParaRPr lang="en-GB" sz="1600" b="1" baseline="-25000" dirty="0">
                        <a:latin typeface="+mn-lt"/>
                      </a:endParaRPr>
                    </a:p>
                  </a:txBody>
                  <a:tcPr/>
                </a:tc>
                <a:tc>
                  <a:txBody>
                    <a:bodyPr/>
                    <a:lstStyle/>
                    <a:p>
                      <a:pPr algn="ctr"/>
                      <a:r>
                        <a:rPr lang="en-GB" sz="1600" b="1" dirty="0" smtClean="0">
                          <a:latin typeface="+mn-lt"/>
                        </a:rPr>
                        <a:t>0.04</a:t>
                      </a:r>
                      <a:endParaRPr lang="en-GB" sz="1600" b="1" dirty="0">
                        <a:latin typeface="+mn-lt"/>
                      </a:endParaRPr>
                    </a:p>
                  </a:txBody>
                  <a:tcPr/>
                </a:tc>
              </a:tr>
            </a:tbl>
          </a:graphicData>
        </a:graphic>
      </p:graphicFrame>
      <p:sp>
        <p:nvSpPr>
          <p:cNvPr id="37" name="Rectangle 36"/>
          <p:cNvSpPr/>
          <p:nvPr/>
        </p:nvSpPr>
        <p:spPr>
          <a:xfrm>
            <a:off x="3059832" y="535135"/>
            <a:ext cx="1800199" cy="2862322"/>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GB" b="1" u="sng" dirty="0" smtClean="0"/>
              <a:t>Carbon Dioxide Levels: </a:t>
            </a:r>
          </a:p>
          <a:p>
            <a:pPr algn="ctr"/>
            <a:r>
              <a:rPr lang="en-GB" dirty="0" smtClean="0"/>
              <a:t>Have </a:t>
            </a:r>
            <a:r>
              <a:rPr lang="en-GB" b="1" dirty="0"/>
              <a:t>increased</a:t>
            </a:r>
            <a:r>
              <a:rPr lang="en-GB" dirty="0"/>
              <a:t> in the </a:t>
            </a:r>
            <a:r>
              <a:rPr lang="en-GB" b="1" dirty="0"/>
              <a:t>atmosphere</a:t>
            </a:r>
            <a:r>
              <a:rPr lang="en-GB" dirty="0"/>
              <a:t> </a:t>
            </a:r>
            <a:r>
              <a:rPr lang="en-GB" b="1" dirty="0"/>
              <a:t>recently</a:t>
            </a:r>
            <a:r>
              <a:rPr lang="en-GB" dirty="0"/>
              <a:t> largely due to the </a:t>
            </a:r>
            <a:r>
              <a:rPr lang="en-GB" b="1" dirty="0"/>
              <a:t>amount</a:t>
            </a:r>
            <a:r>
              <a:rPr lang="en-GB" dirty="0"/>
              <a:t> of </a:t>
            </a:r>
            <a:r>
              <a:rPr lang="en-GB" b="1" dirty="0"/>
              <a:t>fossil fuels</a:t>
            </a:r>
            <a:r>
              <a:rPr lang="en-GB" dirty="0"/>
              <a:t> we now </a:t>
            </a:r>
            <a:r>
              <a:rPr lang="en-GB" b="1" dirty="0" smtClean="0"/>
              <a:t>burn</a:t>
            </a:r>
            <a:r>
              <a:rPr lang="en-GB" dirty="0" smtClean="0"/>
              <a:t>.</a:t>
            </a:r>
            <a:endParaRPr lang="en-GB" dirty="0"/>
          </a:p>
        </p:txBody>
      </p:sp>
      <p:sp>
        <p:nvSpPr>
          <p:cNvPr id="38" name="Rectangle 37"/>
          <p:cNvSpPr/>
          <p:nvPr/>
        </p:nvSpPr>
        <p:spPr>
          <a:xfrm>
            <a:off x="28400" y="44624"/>
            <a:ext cx="3478196" cy="400110"/>
          </a:xfrm>
          <a:prstGeom prst="rect">
            <a:avLst/>
          </a:prstGeom>
          <a:ln w="38100">
            <a:solidFill>
              <a:srgbClr val="C00000"/>
            </a:solidFill>
          </a:ln>
        </p:spPr>
        <p:txBody>
          <a:bodyPr wrap="none">
            <a:spAutoFit/>
          </a:bodyPr>
          <a:lstStyle/>
          <a:p>
            <a:r>
              <a:rPr lang="en-GB" sz="2000" b="1" dirty="0" smtClean="0">
                <a:solidFill>
                  <a:schemeClr val="tx1"/>
                </a:solidFill>
              </a:rPr>
              <a:t>C1.7.2 The Earth’s atmosphere </a:t>
            </a:r>
            <a:endParaRPr lang="en-GB" sz="2000" dirty="0"/>
          </a:p>
        </p:txBody>
      </p:sp>
      <p:sp>
        <p:nvSpPr>
          <p:cNvPr id="39" name="Rectangle 38"/>
          <p:cNvSpPr/>
          <p:nvPr/>
        </p:nvSpPr>
        <p:spPr>
          <a:xfrm>
            <a:off x="0" y="476672"/>
            <a:ext cx="2771800" cy="1477328"/>
          </a:xfrm>
          <a:prstGeom prst="rect">
            <a:avLst/>
          </a:prstGeom>
        </p:spPr>
        <p:txBody>
          <a:bodyPr wrap="square">
            <a:spAutoFit/>
          </a:bodyPr>
          <a:lstStyle/>
          <a:p>
            <a:pPr marL="87313" indent="-87313" algn="ctr" defTabSz="717550"/>
            <a:r>
              <a:rPr lang="en-GB" b="1" dirty="0" smtClean="0">
                <a:solidFill>
                  <a:srgbClr val="C00000"/>
                </a:solidFill>
              </a:rPr>
              <a:t>The Earth’s Atmosphere Today: </a:t>
            </a:r>
            <a:r>
              <a:rPr lang="en-GB" dirty="0" smtClean="0">
                <a:solidFill>
                  <a:srgbClr val="C00000"/>
                </a:solidFill>
              </a:rPr>
              <a:t>For </a:t>
            </a:r>
            <a:r>
              <a:rPr lang="en-GB" b="1" dirty="0" smtClean="0">
                <a:solidFill>
                  <a:srgbClr val="C00000"/>
                </a:solidFill>
              </a:rPr>
              <a:t>200 million </a:t>
            </a:r>
            <a:r>
              <a:rPr lang="en-GB" dirty="0" smtClean="0">
                <a:solidFill>
                  <a:srgbClr val="C00000"/>
                </a:solidFill>
              </a:rPr>
              <a:t>years, the </a:t>
            </a:r>
            <a:r>
              <a:rPr lang="en-GB" b="1" dirty="0" smtClean="0">
                <a:solidFill>
                  <a:srgbClr val="C00000"/>
                </a:solidFill>
              </a:rPr>
              <a:t>proportions</a:t>
            </a:r>
            <a:r>
              <a:rPr lang="en-GB" dirty="0" smtClean="0">
                <a:solidFill>
                  <a:srgbClr val="C00000"/>
                </a:solidFill>
              </a:rPr>
              <a:t> </a:t>
            </a:r>
            <a:r>
              <a:rPr lang="en-GB" b="1" dirty="0" smtClean="0">
                <a:solidFill>
                  <a:srgbClr val="C00000"/>
                </a:solidFill>
              </a:rPr>
              <a:t>gases</a:t>
            </a:r>
            <a:r>
              <a:rPr lang="en-GB" dirty="0" smtClean="0">
                <a:solidFill>
                  <a:srgbClr val="C00000"/>
                </a:solidFill>
              </a:rPr>
              <a:t> in the </a:t>
            </a:r>
            <a:r>
              <a:rPr lang="en-GB" b="1" dirty="0" smtClean="0">
                <a:solidFill>
                  <a:srgbClr val="C00000"/>
                </a:solidFill>
              </a:rPr>
              <a:t>atmosphere</a:t>
            </a:r>
            <a:r>
              <a:rPr lang="en-GB" dirty="0" smtClean="0">
                <a:solidFill>
                  <a:srgbClr val="C00000"/>
                </a:solidFill>
              </a:rPr>
              <a:t> </a:t>
            </a:r>
            <a:r>
              <a:rPr lang="en-GB" b="1" dirty="0" smtClean="0">
                <a:solidFill>
                  <a:srgbClr val="C00000"/>
                </a:solidFill>
              </a:rPr>
              <a:t>similar</a:t>
            </a:r>
            <a:r>
              <a:rPr lang="en-GB" dirty="0" smtClean="0">
                <a:solidFill>
                  <a:srgbClr val="C00000"/>
                </a:solidFill>
              </a:rPr>
              <a:t> to </a:t>
            </a:r>
            <a:r>
              <a:rPr lang="en-GB" b="1" dirty="0" smtClean="0">
                <a:solidFill>
                  <a:srgbClr val="C00000"/>
                </a:solidFill>
              </a:rPr>
              <a:t>today</a:t>
            </a:r>
            <a:r>
              <a:rPr lang="en-GB" dirty="0" smtClean="0">
                <a:solidFill>
                  <a:srgbClr val="C00000"/>
                </a:solidFill>
              </a:rPr>
              <a:t>:</a:t>
            </a:r>
          </a:p>
        </p:txBody>
      </p:sp>
      <p:sp>
        <p:nvSpPr>
          <p:cNvPr id="41" name="Rectangle 40"/>
          <p:cNvSpPr/>
          <p:nvPr/>
        </p:nvSpPr>
        <p:spPr>
          <a:xfrm>
            <a:off x="4860031" y="-27384"/>
            <a:ext cx="4248473" cy="3385542"/>
          </a:xfrm>
          <a:prstGeom prst="rect">
            <a:avLst/>
          </a:prstGeom>
          <a:noFill/>
          <a:ln w="12700">
            <a:solidFill>
              <a:schemeClr val="bg1"/>
            </a:solidFill>
          </a:ln>
        </p:spPr>
        <p:txBody>
          <a:bodyPr wrap="square">
            <a:spAutoFit/>
          </a:bodyPr>
          <a:lstStyle/>
          <a:p>
            <a:pPr algn="ctr" defTabSz="717550"/>
            <a:r>
              <a:rPr lang="en-GB" b="1" dirty="0" smtClean="0">
                <a:solidFill>
                  <a:srgbClr val="C00000"/>
                </a:solidFill>
              </a:rPr>
              <a:t>The Carbon Cycle</a:t>
            </a:r>
          </a:p>
          <a:p>
            <a:pPr defTabSz="717550"/>
            <a:endParaRPr lang="en-GB" sz="1400" b="1" u="sng" dirty="0" smtClean="0"/>
          </a:p>
          <a:p>
            <a:pPr defTabSz="717550"/>
            <a:endParaRPr lang="en-GB" sz="1400" b="1" u="sng" dirty="0"/>
          </a:p>
          <a:p>
            <a:pPr defTabSz="717550"/>
            <a:endParaRPr lang="en-GB" sz="1400" b="1" u="sng" dirty="0" smtClean="0"/>
          </a:p>
          <a:p>
            <a:pPr defTabSz="717550"/>
            <a:endParaRPr lang="en-GB" sz="1400" b="1" u="sng" dirty="0"/>
          </a:p>
          <a:p>
            <a:pPr defTabSz="717550"/>
            <a:endParaRPr lang="en-GB" sz="1400" b="1" u="sng" dirty="0" smtClean="0"/>
          </a:p>
          <a:p>
            <a:pPr defTabSz="717550"/>
            <a:endParaRPr lang="en-GB" sz="1400" b="1" u="sng" dirty="0"/>
          </a:p>
          <a:p>
            <a:pPr defTabSz="717550"/>
            <a:endParaRPr lang="en-GB" sz="1400" b="1" u="sng" dirty="0" smtClean="0"/>
          </a:p>
          <a:p>
            <a:pPr defTabSz="717550"/>
            <a:endParaRPr lang="en-GB" sz="1400" b="1" u="sng" dirty="0"/>
          </a:p>
          <a:p>
            <a:pPr defTabSz="717550"/>
            <a:endParaRPr lang="en-GB" sz="1400" b="1" u="sng" dirty="0" smtClean="0"/>
          </a:p>
          <a:p>
            <a:pPr defTabSz="717550"/>
            <a:endParaRPr lang="en-GB" sz="1400" b="1" u="sng" dirty="0"/>
          </a:p>
          <a:p>
            <a:pPr defTabSz="717550"/>
            <a:endParaRPr lang="en-GB" sz="1400" b="1" u="sng" dirty="0" smtClean="0"/>
          </a:p>
          <a:p>
            <a:pPr defTabSz="717550"/>
            <a:endParaRPr lang="en-GB" sz="1400" b="1" u="sng" dirty="0"/>
          </a:p>
          <a:p>
            <a:pPr defTabSz="717550"/>
            <a:endParaRPr lang="en-GB" sz="1400" b="1" u="sng" dirty="0" smtClean="0"/>
          </a:p>
          <a:p>
            <a:pPr defTabSz="717550"/>
            <a:endParaRPr lang="en-GB" sz="1400" b="1" u="sng" dirty="0"/>
          </a:p>
        </p:txBody>
      </p:sp>
      <p:grpSp>
        <p:nvGrpSpPr>
          <p:cNvPr id="43" name="Group 42"/>
          <p:cNvGrpSpPr/>
          <p:nvPr/>
        </p:nvGrpSpPr>
        <p:grpSpPr>
          <a:xfrm>
            <a:off x="5004048" y="206200"/>
            <a:ext cx="4032448" cy="3010254"/>
            <a:chOff x="4773142" y="3691810"/>
            <a:chExt cx="4090363" cy="2892279"/>
          </a:xfrm>
        </p:grpSpPr>
        <p:sp>
          <p:nvSpPr>
            <p:cNvPr id="44" name="Left Arrow 43"/>
            <p:cNvSpPr/>
            <p:nvPr/>
          </p:nvSpPr>
          <p:spPr>
            <a:xfrm rot="5400000">
              <a:off x="6051149" y="4572755"/>
              <a:ext cx="552450" cy="152400"/>
            </a:xfrm>
            <a:prstGeom prst="leftArrow">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Left Arrow 44"/>
            <p:cNvSpPr/>
            <p:nvPr/>
          </p:nvSpPr>
          <p:spPr>
            <a:xfrm>
              <a:off x="7042336" y="5138628"/>
              <a:ext cx="900000" cy="152400"/>
            </a:xfrm>
            <a:prstGeom prst="leftArrow">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Left Arrow 45"/>
            <p:cNvSpPr/>
            <p:nvPr/>
          </p:nvSpPr>
          <p:spPr>
            <a:xfrm rot="8100000">
              <a:off x="4974208" y="4458339"/>
              <a:ext cx="952500" cy="152400"/>
            </a:xfrm>
            <a:prstGeom prst="leftArrow">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Left Arrow 46"/>
            <p:cNvSpPr/>
            <p:nvPr/>
          </p:nvSpPr>
          <p:spPr>
            <a:xfrm rot="13500000">
              <a:off x="7701877" y="4458339"/>
              <a:ext cx="952500" cy="152400"/>
            </a:xfrm>
            <a:prstGeom prst="leftArrow">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Left Arrow 47"/>
            <p:cNvSpPr/>
            <p:nvPr/>
          </p:nvSpPr>
          <p:spPr>
            <a:xfrm rot="2700000">
              <a:off x="7475049" y="4458339"/>
              <a:ext cx="952500" cy="152400"/>
            </a:xfrm>
            <a:prstGeom prst="leftArrow">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Left Arrow 48"/>
            <p:cNvSpPr/>
            <p:nvPr/>
          </p:nvSpPr>
          <p:spPr>
            <a:xfrm rot="2700000">
              <a:off x="4967147" y="5789659"/>
              <a:ext cx="952500" cy="152400"/>
            </a:xfrm>
            <a:prstGeom prst="leftArrow">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Left Arrow 49"/>
            <p:cNvSpPr/>
            <p:nvPr/>
          </p:nvSpPr>
          <p:spPr>
            <a:xfrm rot="18900000">
              <a:off x="7475050" y="5860439"/>
              <a:ext cx="952500" cy="152400"/>
            </a:xfrm>
            <a:prstGeom prst="leftArrow">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Left Arrow 50"/>
            <p:cNvSpPr/>
            <p:nvPr/>
          </p:nvSpPr>
          <p:spPr>
            <a:xfrm rot="16200000">
              <a:off x="6051149" y="5704801"/>
              <a:ext cx="552450" cy="152400"/>
            </a:xfrm>
            <a:prstGeom prst="leftArrow">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Curved Left Arrow 51"/>
            <p:cNvSpPr/>
            <p:nvPr/>
          </p:nvSpPr>
          <p:spPr>
            <a:xfrm rot="10800000">
              <a:off x="5679748" y="4367305"/>
              <a:ext cx="375445" cy="1700011"/>
            </a:xfrm>
            <a:prstGeom prst="curvedLeftArrow">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3" name="TextBox 52"/>
            <p:cNvSpPr txBox="1"/>
            <p:nvPr/>
          </p:nvSpPr>
          <p:spPr>
            <a:xfrm rot="2700000">
              <a:off x="7690093" y="4183310"/>
              <a:ext cx="1260000" cy="276999"/>
            </a:xfrm>
            <a:prstGeom prst="rect">
              <a:avLst/>
            </a:prstGeom>
            <a:noFill/>
            <a:ln w="25400">
              <a:solidFill>
                <a:schemeClr val="tx1"/>
              </a:solidFill>
            </a:ln>
          </p:spPr>
          <p:txBody>
            <a:bodyPr wrap="square" rtlCol="0">
              <a:spAutoFit/>
            </a:bodyPr>
            <a:lstStyle/>
            <a:p>
              <a:pPr algn="ctr"/>
              <a:r>
                <a:rPr lang="en-GB" sz="1200" dirty="0" smtClean="0">
                  <a:latin typeface="Comic Sans MS" pitchFamily="66" charset="0"/>
                </a:rPr>
                <a:t>Photosynthesis</a:t>
              </a:r>
              <a:endParaRPr lang="en-GB" sz="1200" dirty="0">
                <a:latin typeface="Comic Sans MS" pitchFamily="66" charset="0"/>
              </a:endParaRPr>
            </a:p>
          </p:txBody>
        </p:sp>
        <p:sp>
          <p:nvSpPr>
            <p:cNvPr id="54" name="TextBox 53"/>
            <p:cNvSpPr txBox="1"/>
            <p:nvPr/>
          </p:nvSpPr>
          <p:spPr>
            <a:xfrm rot="2713573">
              <a:off x="4711790" y="5882592"/>
              <a:ext cx="1080000" cy="276999"/>
            </a:xfrm>
            <a:prstGeom prst="rect">
              <a:avLst/>
            </a:prstGeom>
            <a:noFill/>
            <a:ln w="25400">
              <a:solidFill>
                <a:schemeClr val="tx1"/>
              </a:solidFill>
            </a:ln>
          </p:spPr>
          <p:txBody>
            <a:bodyPr wrap="square" rtlCol="0">
              <a:spAutoFit/>
            </a:bodyPr>
            <a:lstStyle/>
            <a:p>
              <a:pPr algn="ctr"/>
              <a:r>
                <a:rPr lang="en-GB" sz="1200" dirty="0" smtClean="0">
                  <a:latin typeface="Comic Sans MS" pitchFamily="66" charset="0"/>
                </a:rPr>
                <a:t>Fossilisation</a:t>
              </a:r>
              <a:endParaRPr lang="en-GB" sz="1200" dirty="0">
                <a:latin typeface="Comic Sans MS" pitchFamily="66" charset="0"/>
              </a:endParaRPr>
            </a:p>
          </p:txBody>
        </p:sp>
        <p:sp>
          <p:nvSpPr>
            <p:cNvPr id="55" name="TextBox 54"/>
            <p:cNvSpPr txBox="1"/>
            <p:nvPr/>
          </p:nvSpPr>
          <p:spPr>
            <a:xfrm rot="18882900">
              <a:off x="4748127" y="4230659"/>
              <a:ext cx="1008000" cy="288000"/>
            </a:xfrm>
            <a:prstGeom prst="rect">
              <a:avLst/>
            </a:prstGeom>
            <a:noFill/>
            <a:ln w="25400">
              <a:solidFill>
                <a:schemeClr val="tx1"/>
              </a:solidFill>
            </a:ln>
          </p:spPr>
          <p:txBody>
            <a:bodyPr wrap="square" rtlCol="0">
              <a:spAutoFit/>
            </a:bodyPr>
            <a:lstStyle/>
            <a:p>
              <a:pPr algn="ctr"/>
              <a:r>
                <a:rPr lang="en-GB" sz="1200" dirty="0" smtClean="0">
                  <a:latin typeface="Comic Sans MS" pitchFamily="66" charset="0"/>
                </a:rPr>
                <a:t>Combustion</a:t>
              </a:r>
              <a:endParaRPr lang="en-GB" sz="1200" dirty="0">
                <a:latin typeface="Comic Sans MS" pitchFamily="66" charset="0"/>
              </a:endParaRPr>
            </a:p>
          </p:txBody>
        </p:sp>
        <p:sp>
          <p:nvSpPr>
            <p:cNvPr id="56" name="TextBox 55"/>
            <p:cNvSpPr txBox="1"/>
            <p:nvPr/>
          </p:nvSpPr>
          <p:spPr>
            <a:xfrm>
              <a:off x="7186336" y="5315672"/>
              <a:ext cx="756000" cy="276999"/>
            </a:xfrm>
            <a:prstGeom prst="rect">
              <a:avLst/>
            </a:prstGeom>
            <a:noFill/>
            <a:ln w="25400">
              <a:solidFill>
                <a:schemeClr val="tx1"/>
              </a:solidFill>
            </a:ln>
          </p:spPr>
          <p:txBody>
            <a:bodyPr wrap="square" rtlCol="0">
              <a:spAutoFit/>
            </a:bodyPr>
            <a:lstStyle/>
            <a:p>
              <a:pPr algn="ctr"/>
              <a:r>
                <a:rPr lang="en-GB" sz="1200" dirty="0" smtClean="0">
                  <a:latin typeface="Comic Sans MS" pitchFamily="66" charset="0"/>
                </a:rPr>
                <a:t>Feeding</a:t>
              </a:r>
              <a:endParaRPr lang="en-GB" sz="1200" dirty="0">
                <a:latin typeface="Comic Sans MS" pitchFamily="66" charset="0"/>
              </a:endParaRPr>
            </a:p>
          </p:txBody>
        </p:sp>
        <p:sp>
          <p:nvSpPr>
            <p:cNvPr id="57" name="TextBox 56"/>
            <p:cNvSpPr txBox="1"/>
            <p:nvPr/>
          </p:nvSpPr>
          <p:spPr>
            <a:xfrm>
              <a:off x="6430335" y="5666980"/>
              <a:ext cx="648000" cy="288000"/>
            </a:xfrm>
            <a:prstGeom prst="rect">
              <a:avLst/>
            </a:prstGeom>
            <a:noFill/>
            <a:ln w="25400">
              <a:solidFill>
                <a:schemeClr val="tx1"/>
              </a:solidFill>
            </a:ln>
          </p:spPr>
          <p:txBody>
            <a:bodyPr wrap="square" rtlCol="0">
              <a:spAutoFit/>
            </a:bodyPr>
            <a:lstStyle/>
            <a:p>
              <a:pPr algn="ctr"/>
              <a:r>
                <a:rPr lang="en-GB" sz="1200" dirty="0" smtClean="0">
                  <a:latin typeface="Comic Sans MS" pitchFamily="66" charset="0"/>
                </a:rPr>
                <a:t>Death</a:t>
              </a:r>
              <a:endParaRPr lang="en-GB" sz="1200" dirty="0">
                <a:latin typeface="Comic Sans MS" pitchFamily="66" charset="0"/>
              </a:endParaRPr>
            </a:p>
          </p:txBody>
        </p:sp>
        <p:sp>
          <p:nvSpPr>
            <p:cNvPr id="58" name="TextBox 57"/>
            <p:cNvSpPr txBox="1"/>
            <p:nvPr/>
          </p:nvSpPr>
          <p:spPr>
            <a:xfrm rot="16200000">
              <a:off x="5622191" y="5076328"/>
              <a:ext cx="612000" cy="276999"/>
            </a:xfrm>
            <a:prstGeom prst="rect">
              <a:avLst/>
            </a:prstGeom>
            <a:noFill/>
            <a:ln w="25400">
              <a:solidFill>
                <a:schemeClr val="tx1"/>
              </a:solidFill>
            </a:ln>
          </p:spPr>
          <p:txBody>
            <a:bodyPr wrap="square" rtlCol="0">
              <a:spAutoFit/>
            </a:bodyPr>
            <a:lstStyle/>
            <a:p>
              <a:pPr algn="ctr"/>
              <a:r>
                <a:rPr lang="en-GB" sz="1200" dirty="0" smtClean="0">
                  <a:latin typeface="Comic Sans MS" pitchFamily="66" charset="0"/>
                </a:rPr>
                <a:t>Decay</a:t>
              </a:r>
              <a:endParaRPr lang="en-GB" sz="1200" dirty="0">
                <a:latin typeface="Comic Sans MS" pitchFamily="66" charset="0"/>
              </a:endParaRPr>
            </a:p>
          </p:txBody>
        </p:sp>
        <p:sp>
          <p:nvSpPr>
            <p:cNvPr id="59" name="TextBox 58"/>
            <p:cNvSpPr txBox="1"/>
            <p:nvPr/>
          </p:nvSpPr>
          <p:spPr>
            <a:xfrm>
              <a:off x="5876625" y="3876051"/>
              <a:ext cx="1656000" cy="266143"/>
            </a:xfrm>
            <a:prstGeom prst="rect">
              <a:avLst/>
            </a:prstGeom>
            <a:solidFill>
              <a:schemeClr val="tx1"/>
            </a:solidFill>
            <a:ln w="12700">
              <a:solidFill>
                <a:schemeClr val="tx1"/>
              </a:solidFill>
            </a:ln>
          </p:spPr>
          <p:txBody>
            <a:bodyPr wrap="square" rtlCol="0">
              <a:spAutoFit/>
            </a:bodyPr>
            <a:lstStyle/>
            <a:p>
              <a:pPr algn="ctr"/>
              <a:r>
                <a:rPr lang="en-GB" sz="1200" b="1" dirty="0" smtClean="0">
                  <a:solidFill>
                    <a:schemeClr val="bg1"/>
                  </a:solidFill>
                </a:rPr>
                <a:t>CO</a:t>
              </a:r>
              <a:r>
                <a:rPr lang="en-GB" sz="1200" b="1" baseline="-25000" dirty="0" smtClean="0">
                  <a:solidFill>
                    <a:schemeClr val="bg1"/>
                  </a:solidFill>
                </a:rPr>
                <a:t>2</a:t>
              </a:r>
              <a:r>
                <a:rPr lang="en-GB" sz="1200" b="1" dirty="0" smtClean="0">
                  <a:solidFill>
                    <a:schemeClr val="bg1"/>
                  </a:solidFill>
                </a:rPr>
                <a:t> in air and oceans</a:t>
              </a:r>
              <a:endParaRPr lang="en-GB" sz="1200" b="1" dirty="0">
                <a:solidFill>
                  <a:schemeClr val="bg1"/>
                </a:solidFill>
              </a:endParaRPr>
            </a:p>
          </p:txBody>
        </p:sp>
        <p:sp>
          <p:nvSpPr>
            <p:cNvPr id="60" name="TextBox 59"/>
            <p:cNvSpPr txBox="1"/>
            <p:nvPr/>
          </p:nvSpPr>
          <p:spPr>
            <a:xfrm>
              <a:off x="4773142" y="4984428"/>
              <a:ext cx="864000" cy="460800"/>
            </a:xfrm>
            <a:prstGeom prst="rect">
              <a:avLst/>
            </a:prstGeom>
            <a:solidFill>
              <a:schemeClr val="tx1"/>
            </a:solidFill>
            <a:ln w="12700">
              <a:solidFill>
                <a:schemeClr val="tx1"/>
              </a:solidFill>
            </a:ln>
          </p:spPr>
          <p:txBody>
            <a:bodyPr wrap="square" rtlCol="0">
              <a:spAutoFit/>
            </a:bodyPr>
            <a:lstStyle/>
            <a:p>
              <a:pPr algn="ctr"/>
              <a:r>
                <a:rPr lang="en-GB" sz="1200" b="1" dirty="0" smtClean="0">
                  <a:solidFill>
                    <a:schemeClr val="bg1"/>
                  </a:solidFill>
                </a:rPr>
                <a:t>Fossil</a:t>
              </a:r>
            </a:p>
            <a:p>
              <a:pPr algn="ctr"/>
              <a:r>
                <a:rPr lang="en-GB" sz="1200" b="1" dirty="0" smtClean="0">
                  <a:solidFill>
                    <a:schemeClr val="bg1"/>
                  </a:solidFill>
                </a:rPr>
                <a:t>fuels</a:t>
              </a:r>
              <a:endParaRPr lang="en-GB" sz="1200" b="1" dirty="0">
                <a:solidFill>
                  <a:schemeClr val="bg1"/>
                </a:solidFill>
              </a:endParaRPr>
            </a:p>
          </p:txBody>
        </p:sp>
        <p:sp>
          <p:nvSpPr>
            <p:cNvPr id="61" name="TextBox 60"/>
            <p:cNvSpPr txBox="1"/>
            <p:nvPr/>
          </p:nvSpPr>
          <p:spPr>
            <a:xfrm>
              <a:off x="6137155" y="4984428"/>
              <a:ext cx="864096" cy="460800"/>
            </a:xfrm>
            <a:prstGeom prst="rect">
              <a:avLst/>
            </a:prstGeom>
            <a:solidFill>
              <a:schemeClr val="tx1"/>
            </a:solidFill>
            <a:ln w="12700">
              <a:solidFill>
                <a:schemeClr val="tx1"/>
              </a:solidFill>
            </a:ln>
          </p:spPr>
          <p:txBody>
            <a:bodyPr wrap="square" rtlCol="0" anchor="ctr">
              <a:noAutofit/>
            </a:bodyPr>
            <a:lstStyle/>
            <a:p>
              <a:pPr algn="ctr"/>
              <a:r>
                <a:rPr lang="en-GB" sz="1200" b="1" dirty="0" smtClean="0">
                  <a:solidFill>
                    <a:schemeClr val="bg1"/>
                  </a:solidFill>
                </a:rPr>
                <a:t>Animals</a:t>
              </a:r>
              <a:endParaRPr lang="en-GB" sz="1200" b="1" dirty="0">
                <a:solidFill>
                  <a:schemeClr val="bg1"/>
                </a:solidFill>
              </a:endParaRPr>
            </a:p>
          </p:txBody>
        </p:sp>
        <p:sp>
          <p:nvSpPr>
            <p:cNvPr id="62" name="TextBox 61"/>
            <p:cNvSpPr txBox="1"/>
            <p:nvPr/>
          </p:nvSpPr>
          <p:spPr>
            <a:xfrm>
              <a:off x="5876625" y="6123289"/>
              <a:ext cx="1656000" cy="460800"/>
            </a:xfrm>
            <a:prstGeom prst="rect">
              <a:avLst/>
            </a:prstGeom>
            <a:solidFill>
              <a:schemeClr val="tx1"/>
            </a:solidFill>
            <a:ln w="12700">
              <a:solidFill>
                <a:schemeClr val="tx1"/>
              </a:solidFill>
            </a:ln>
          </p:spPr>
          <p:txBody>
            <a:bodyPr wrap="square" rtlCol="0">
              <a:spAutoFit/>
            </a:bodyPr>
            <a:lstStyle/>
            <a:p>
              <a:pPr algn="ctr"/>
              <a:r>
                <a:rPr lang="en-GB" sz="1200" b="1" dirty="0" smtClean="0">
                  <a:solidFill>
                    <a:schemeClr val="bg1"/>
                  </a:solidFill>
                </a:rPr>
                <a:t>Dead animals and plants</a:t>
              </a:r>
              <a:endParaRPr lang="en-GB" sz="1200" b="1" dirty="0">
                <a:solidFill>
                  <a:schemeClr val="bg1"/>
                </a:solidFill>
              </a:endParaRPr>
            </a:p>
          </p:txBody>
        </p:sp>
        <p:sp>
          <p:nvSpPr>
            <p:cNvPr id="63" name="TextBox 62"/>
            <p:cNvSpPr txBox="1"/>
            <p:nvPr/>
          </p:nvSpPr>
          <p:spPr>
            <a:xfrm>
              <a:off x="7999505" y="4984427"/>
              <a:ext cx="864000" cy="460800"/>
            </a:xfrm>
            <a:prstGeom prst="rect">
              <a:avLst/>
            </a:prstGeom>
            <a:solidFill>
              <a:schemeClr val="tx1"/>
            </a:solidFill>
            <a:ln w="12700">
              <a:solidFill>
                <a:schemeClr val="tx1"/>
              </a:solidFill>
            </a:ln>
          </p:spPr>
          <p:txBody>
            <a:bodyPr wrap="square" rtlCol="0" anchor="ctr">
              <a:noAutofit/>
            </a:bodyPr>
            <a:lstStyle/>
            <a:p>
              <a:pPr algn="ctr"/>
              <a:r>
                <a:rPr lang="en-GB" sz="1200" b="1" dirty="0" smtClean="0">
                  <a:solidFill>
                    <a:schemeClr val="bg1"/>
                  </a:solidFill>
                </a:rPr>
                <a:t>Plants</a:t>
              </a:r>
              <a:endParaRPr lang="en-GB" sz="1200" b="1" dirty="0">
                <a:solidFill>
                  <a:schemeClr val="bg1"/>
                </a:solidFill>
              </a:endParaRPr>
            </a:p>
          </p:txBody>
        </p:sp>
        <p:sp>
          <p:nvSpPr>
            <p:cNvPr id="64" name="TextBox 63"/>
            <p:cNvSpPr txBox="1"/>
            <p:nvPr/>
          </p:nvSpPr>
          <p:spPr>
            <a:xfrm rot="18900000">
              <a:off x="7813757" y="5850720"/>
              <a:ext cx="818384" cy="266143"/>
            </a:xfrm>
            <a:prstGeom prst="rect">
              <a:avLst/>
            </a:prstGeom>
            <a:noFill/>
            <a:ln w="25400">
              <a:solidFill>
                <a:schemeClr val="tx1"/>
              </a:solidFill>
            </a:ln>
          </p:spPr>
          <p:txBody>
            <a:bodyPr wrap="square" rtlCol="0">
              <a:spAutoFit/>
            </a:bodyPr>
            <a:lstStyle/>
            <a:p>
              <a:pPr algn="ctr"/>
              <a:r>
                <a:rPr lang="en-GB" sz="1200" dirty="0" smtClean="0">
                  <a:latin typeface="Comic Sans MS" pitchFamily="66" charset="0"/>
                </a:rPr>
                <a:t>Decay</a:t>
              </a:r>
              <a:endParaRPr lang="en-GB" sz="1200" dirty="0">
                <a:latin typeface="Comic Sans MS" pitchFamily="66" charset="0"/>
              </a:endParaRPr>
            </a:p>
          </p:txBody>
        </p:sp>
        <p:sp>
          <p:nvSpPr>
            <p:cNvPr id="65" name="TextBox 64"/>
            <p:cNvSpPr txBox="1"/>
            <p:nvPr/>
          </p:nvSpPr>
          <p:spPr>
            <a:xfrm>
              <a:off x="6646247" y="4504955"/>
              <a:ext cx="990000" cy="288000"/>
            </a:xfrm>
            <a:prstGeom prst="rect">
              <a:avLst/>
            </a:prstGeom>
            <a:noFill/>
            <a:ln w="25400">
              <a:solidFill>
                <a:schemeClr val="tx1"/>
              </a:solidFill>
            </a:ln>
          </p:spPr>
          <p:txBody>
            <a:bodyPr wrap="square" rtlCol="0">
              <a:spAutoFit/>
            </a:bodyPr>
            <a:lstStyle/>
            <a:p>
              <a:pPr algn="ctr"/>
              <a:r>
                <a:rPr lang="en-GB" sz="1200" dirty="0" smtClean="0">
                  <a:latin typeface="Comic Sans MS" pitchFamily="66" charset="0"/>
                </a:rPr>
                <a:t>Respiration</a:t>
              </a:r>
              <a:endParaRPr lang="en-GB" sz="1200" dirty="0">
                <a:latin typeface="Comic Sans MS" pitchFamily="66" charset="0"/>
              </a:endParaRPr>
            </a:p>
          </p:txBody>
        </p:sp>
      </p:grpSp>
    </p:spTree>
    <p:extLst>
      <p:ext uri="{BB962C8B-B14F-4D97-AF65-F5344CB8AC3E}">
        <p14:creationId xmlns:p14="http://schemas.microsoft.com/office/powerpoint/2010/main" val="1953379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400" y="-27384"/>
            <a:ext cx="5448286" cy="400110"/>
          </a:xfrm>
          <a:prstGeom prst="rect">
            <a:avLst/>
          </a:prstGeom>
          <a:ln w="38100">
            <a:solidFill>
              <a:srgbClr val="C00000"/>
            </a:solidFill>
          </a:ln>
        </p:spPr>
        <p:txBody>
          <a:bodyPr wrap="none">
            <a:spAutoFit/>
          </a:bodyPr>
          <a:lstStyle/>
          <a:p>
            <a:r>
              <a:rPr lang="en-GB" sz="2000" b="1" dirty="0" smtClean="0">
                <a:solidFill>
                  <a:schemeClr val="tx1"/>
                </a:solidFill>
              </a:rPr>
              <a:t>C1.7.2 The Earth’s atmosphere – Higher Tier Only</a:t>
            </a:r>
            <a:endParaRPr lang="en-GB" sz="2000" dirty="0"/>
          </a:p>
        </p:txBody>
      </p:sp>
      <p:sp>
        <p:nvSpPr>
          <p:cNvPr id="3" name="TextBox 2"/>
          <p:cNvSpPr txBox="1"/>
          <p:nvPr/>
        </p:nvSpPr>
        <p:spPr>
          <a:xfrm>
            <a:off x="72008" y="476672"/>
            <a:ext cx="4067944" cy="6309420"/>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defTabSz="717550"/>
            <a:r>
              <a:rPr lang="en-GB" b="1" dirty="0"/>
              <a:t>No one </a:t>
            </a:r>
            <a:r>
              <a:rPr lang="en-GB" dirty="0"/>
              <a:t>can be sure </a:t>
            </a:r>
            <a:r>
              <a:rPr lang="en-GB" b="1" dirty="0"/>
              <a:t>how life on Earth first started</a:t>
            </a:r>
            <a:r>
              <a:rPr lang="en-GB" dirty="0"/>
              <a:t>. There are </a:t>
            </a:r>
            <a:r>
              <a:rPr lang="en-GB" b="1" dirty="0"/>
              <a:t>many</a:t>
            </a:r>
            <a:r>
              <a:rPr lang="en-GB" dirty="0"/>
              <a:t> different theories:</a:t>
            </a:r>
          </a:p>
          <a:p>
            <a:pPr marL="174625" indent="-174625" algn="ctr" defTabSz="717550"/>
            <a:r>
              <a:rPr lang="en-GB" b="1" dirty="0" smtClean="0"/>
              <a:t>Miller-Urey </a:t>
            </a:r>
            <a:r>
              <a:rPr lang="en-GB" b="1" dirty="0"/>
              <a:t>Experiment</a:t>
            </a:r>
          </a:p>
          <a:p>
            <a:pPr algn="ctr" defTabSz="717550"/>
            <a:r>
              <a:rPr lang="en-GB" b="1" dirty="0"/>
              <a:t>Compounds</a:t>
            </a:r>
            <a:r>
              <a:rPr lang="en-GB" dirty="0"/>
              <a:t> for life on Earth came from reactions involving </a:t>
            </a:r>
            <a:r>
              <a:rPr lang="en-GB" b="1" dirty="0"/>
              <a:t>hydrocarbons</a:t>
            </a:r>
            <a:r>
              <a:rPr lang="en-GB" dirty="0"/>
              <a:t> (e.g. methane) and </a:t>
            </a:r>
            <a:r>
              <a:rPr lang="en-GB" b="1" dirty="0" smtClean="0"/>
              <a:t>ammonia. </a:t>
            </a:r>
            <a:r>
              <a:rPr lang="en-GB" dirty="0" smtClean="0"/>
              <a:t>The </a:t>
            </a:r>
            <a:r>
              <a:rPr lang="en-GB" b="1" dirty="0" smtClean="0"/>
              <a:t>Miller-Urey experiment took place in 1953. </a:t>
            </a:r>
            <a:r>
              <a:rPr lang="en-GB" dirty="0" smtClean="0"/>
              <a:t>They used</a:t>
            </a:r>
            <a:r>
              <a:rPr lang="en-GB" b="1" dirty="0" smtClean="0"/>
              <a:t> water</a:t>
            </a:r>
            <a:r>
              <a:rPr lang="en-GB" dirty="0" smtClean="0"/>
              <a:t>, </a:t>
            </a:r>
            <a:r>
              <a:rPr lang="en-GB" b="1" dirty="0" smtClean="0"/>
              <a:t>methane</a:t>
            </a:r>
            <a:r>
              <a:rPr lang="en-GB" dirty="0" smtClean="0"/>
              <a:t>, </a:t>
            </a:r>
            <a:r>
              <a:rPr lang="en-GB" b="1" dirty="0" smtClean="0"/>
              <a:t>ammonia</a:t>
            </a:r>
            <a:r>
              <a:rPr lang="en-GB" dirty="0" smtClean="0"/>
              <a:t> and </a:t>
            </a:r>
            <a:r>
              <a:rPr lang="en-GB" b="1" dirty="0" smtClean="0"/>
              <a:t>hydrogen</a:t>
            </a:r>
            <a:r>
              <a:rPr lang="en-GB" dirty="0" smtClean="0"/>
              <a:t> and passed an </a:t>
            </a:r>
            <a:r>
              <a:rPr lang="en-GB" b="1" dirty="0" smtClean="0"/>
              <a:t>electric spark </a:t>
            </a:r>
            <a:r>
              <a:rPr lang="en-GB" dirty="0" smtClean="0"/>
              <a:t>through them.  They got </a:t>
            </a:r>
            <a:r>
              <a:rPr lang="en-GB" b="1" dirty="0" smtClean="0"/>
              <a:t>11 amino acids</a:t>
            </a:r>
            <a:r>
              <a:rPr lang="en-GB" dirty="0" smtClean="0"/>
              <a:t>.</a:t>
            </a:r>
            <a:endParaRPr lang="en-GB" dirty="0"/>
          </a:p>
          <a:p>
            <a:pPr algn="ctr" defTabSz="717550"/>
            <a:r>
              <a:rPr lang="en-GB" sz="1600" b="1" dirty="0" smtClean="0">
                <a:solidFill>
                  <a:srgbClr val="C00000"/>
                </a:solidFill>
              </a:rPr>
              <a:t>It supports </a:t>
            </a:r>
            <a:r>
              <a:rPr lang="en-GB" sz="1600" b="1" dirty="0">
                <a:solidFill>
                  <a:srgbClr val="C00000"/>
                </a:solidFill>
              </a:rPr>
              <a:t>the theory of a ‘primordial soup’, the idea that complex chemicals needed for living things to develop could be produced naturally on the early Earth</a:t>
            </a:r>
            <a:r>
              <a:rPr lang="en-GB" sz="1600" b="1" dirty="0" smtClean="0">
                <a:solidFill>
                  <a:srgbClr val="C00000"/>
                </a:solidFill>
              </a:rPr>
              <a:t>.</a:t>
            </a:r>
          </a:p>
          <a:p>
            <a:pPr algn="ctr" defTabSz="717550"/>
            <a:endParaRPr lang="en-GB" sz="1600" b="1" dirty="0">
              <a:solidFill>
                <a:srgbClr val="C00000"/>
              </a:solidFill>
            </a:endParaRPr>
          </a:p>
          <a:p>
            <a:pPr algn="ctr" defTabSz="717550"/>
            <a:endParaRPr lang="en-GB" dirty="0"/>
          </a:p>
          <a:p>
            <a:pPr algn="ctr" defTabSz="717550"/>
            <a:endParaRPr lang="en-GB" dirty="0" smtClean="0"/>
          </a:p>
          <a:p>
            <a:pPr algn="ctr" defTabSz="717550"/>
            <a:endParaRPr lang="en-GB" dirty="0"/>
          </a:p>
          <a:p>
            <a:pPr algn="ctr" defTabSz="717550"/>
            <a:endParaRPr lang="en-GB" dirty="0" smtClean="0"/>
          </a:p>
          <a:p>
            <a:pPr algn="ctr" defTabSz="717550"/>
            <a:endParaRPr lang="en-GB" dirty="0"/>
          </a:p>
          <a:p>
            <a:pPr algn="ctr" defTabSz="717550"/>
            <a:endParaRPr lang="en-GB" dirty="0"/>
          </a:p>
          <a:p>
            <a:endParaRPr lang="en-GB" dirty="0"/>
          </a:p>
        </p:txBody>
      </p:sp>
      <p:sp>
        <p:nvSpPr>
          <p:cNvPr id="4" name="Rectangle 3"/>
          <p:cNvSpPr/>
          <p:nvPr/>
        </p:nvSpPr>
        <p:spPr>
          <a:xfrm>
            <a:off x="4211960" y="461571"/>
            <a:ext cx="4752528" cy="203132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defTabSz="717550"/>
            <a:r>
              <a:rPr lang="en-GB" b="1" u="sng" dirty="0">
                <a:solidFill>
                  <a:prstClr val="black"/>
                </a:solidFill>
              </a:rPr>
              <a:t>Other Theories</a:t>
            </a:r>
          </a:p>
          <a:p>
            <a:pPr marL="285750" lvl="0" indent="-285750" defTabSz="717550">
              <a:buFont typeface="Arial" panose="020B0604020202020204" pitchFamily="34" charset="0"/>
              <a:buChar char="•"/>
            </a:pPr>
            <a:r>
              <a:rPr lang="en-GB" dirty="0">
                <a:solidFill>
                  <a:prstClr val="black"/>
                </a:solidFill>
              </a:rPr>
              <a:t>Molecules for life (</a:t>
            </a:r>
            <a:r>
              <a:rPr lang="en-GB" b="1" dirty="0">
                <a:solidFill>
                  <a:prstClr val="black"/>
                </a:solidFill>
              </a:rPr>
              <a:t>amino acids</a:t>
            </a:r>
            <a:r>
              <a:rPr lang="en-GB" dirty="0">
                <a:solidFill>
                  <a:prstClr val="black"/>
                </a:solidFill>
              </a:rPr>
              <a:t>) came on </a:t>
            </a:r>
            <a:r>
              <a:rPr lang="en-GB" b="1" dirty="0">
                <a:solidFill>
                  <a:prstClr val="black"/>
                </a:solidFill>
              </a:rPr>
              <a:t>meteorites</a:t>
            </a:r>
            <a:r>
              <a:rPr lang="en-GB" dirty="0">
                <a:solidFill>
                  <a:prstClr val="black"/>
                </a:solidFill>
              </a:rPr>
              <a:t> from out of </a:t>
            </a:r>
            <a:r>
              <a:rPr lang="en-GB" b="1" dirty="0" smtClean="0">
                <a:solidFill>
                  <a:prstClr val="black"/>
                </a:solidFill>
              </a:rPr>
              <a:t>space.</a:t>
            </a:r>
            <a:endParaRPr lang="en-GB" b="1" dirty="0">
              <a:solidFill>
                <a:prstClr val="black"/>
              </a:solidFill>
            </a:endParaRPr>
          </a:p>
          <a:p>
            <a:pPr marL="285750" lvl="0" indent="-285750" defTabSz="717550">
              <a:buFont typeface="Arial" panose="020B0604020202020204" pitchFamily="34" charset="0"/>
              <a:buChar char="•"/>
            </a:pPr>
            <a:r>
              <a:rPr lang="en-GB" dirty="0">
                <a:solidFill>
                  <a:prstClr val="black"/>
                </a:solidFill>
              </a:rPr>
              <a:t>Actual </a:t>
            </a:r>
            <a:r>
              <a:rPr lang="en-GB" b="1" dirty="0">
                <a:solidFill>
                  <a:prstClr val="black"/>
                </a:solidFill>
              </a:rPr>
              <a:t>living organisms </a:t>
            </a:r>
            <a:r>
              <a:rPr lang="en-GB" dirty="0">
                <a:solidFill>
                  <a:prstClr val="black"/>
                </a:solidFill>
              </a:rPr>
              <a:t>themselves arrived on </a:t>
            </a:r>
            <a:r>
              <a:rPr lang="en-GB" b="1" dirty="0" smtClean="0">
                <a:solidFill>
                  <a:prstClr val="black"/>
                </a:solidFill>
              </a:rPr>
              <a:t>meteorites.</a:t>
            </a:r>
            <a:endParaRPr lang="en-GB" b="1" dirty="0">
              <a:solidFill>
                <a:prstClr val="black"/>
              </a:solidFill>
            </a:endParaRPr>
          </a:p>
          <a:p>
            <a:pPr marL="285750" lvl="0" indent="-285750" defTabSz="717550">
              <a:buFont typeface="Arial" panose="020B0604020202020204" pitchFamily="34" charset="0"/>
              <a:buChar char="•"/>
            </a:pPr>
            <a:r>
              <a:rPr lang="en-GB" b="1" dirty="0">
                <a:solidFill>
                  <a:prstClr val="black"/>
                </a:solidFill>
              </a:rPr>
              <a:t>Biological molecules </a:t>
            </a:r>
            <a:r>
              <a:rPr lang="en-GB" dirty="0">
                <a:solidFill>
                  <a:prstClr val="black"/>
                </a:solidFill>
              </a:rPr>
              <a:t>were </a:t>
            </a:r>
            <a:r>
              <a:rPr lang="en-GB" b="1" dirty="0">
                <a:solidFill>
                  <a:prstClr val="black"/>
                </a:solidFill>
              </a:rPr>
              <a:t>released</a:t>
            </a:r>
            <a:r>
              <a:rPr lang="en-GB" dirty="0">
                <a:solidFill>
                  <a:prstClr val="black"/>
                </a:solidFill>
              </a:rPr>
              <a:t> from </a:t>
            </a:r>
            <a:r>
              <a:rPr lang="en-GB" b="1" dirty="0">
                <a:solidFill>
                  <a:prstClr val="black"/>
                </a:solidFill>
              </a:rPr>
              <a:t>deep ocean </a:t>
            </a:r>
            <a:r>
              <a:rPr lang="en-GB" b="1" dirty="0" smtClean="0">
                <a:solidFill>
                  <a:prstClr val="black"/>
                </a:solidFill>
              </a:rPr>
              <a:t>vents.</a:t>
            </a:r>
            <a:endParaRPr lang="en-GB" b="1" dirty="0">
              <a:solidFill>
                <a:prstClr val="black"/>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7624" y="4527594"/>
            <a:ext cx="2285333" cy="2127844"/>
          </a:xfrm>
          <a:prstGeom prst="rect">
            <a:avLst/>
          </a:prstGeom>
        </p:spPr>
      </p:pic>
      <p:sp>
        <p:nvSpPr>
          <p:cNvPr id="14" name="Rectangle 13"/>
          <p:cNvSpPr/>
          <p:nvPr/>
        </p:nvSpPr>
        <p:spPr>
          <a:xfrm>
            <a:off x="4067944" y="2564904"/>
            <a:ext cx="3456384" cy="424731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algn="ctr" defTabSz="717550"/>
            <a:r>
              <a:rPr lang="en-GB" b="1" dirty="0" smtClean="0">
                <a:solidFill>
                  <a:srgbClr val="C00000"/>
                </a:solidFill>
                <a:cs typeface="Arial" pitchFamily="34" charset="0"/>
              </a:rPr>
              <a:t>Fractional Distillation of air</a:t>
            </a:r>
          </a:p>
          <a:p>
            <a:pPr algn="ctr" defTabSz="717550"/>
            <a:r>
              <a:rPr lang="en-GB" dirty="0" smtClean="0">
                <a:solidFill>
                  <a:srgbClr val="C00000"/>
                </a:solidFill>
              </a:rPr>
              <a:t>The </a:t>
            </a:r>
            <a:r>
              <a:rPr lang="en-GB" dirty="0">
                <a:solidFill>
                  <a:srgbClr val="C00000"/>
                </a:solidFill>
              </a:rPr>
              <a:t>main </a:t>
            </a:r>
            <a:r>
              <a:rPr lang="en-GB" b="1" dirty="0">
                <a:solidFill>
                  <a:srgbClr val="C00000"/>
                </a:solidFill>
              </a:rPr>
              <a:t>gases in air </a:t>
            </a:r>
            <a:r>
              <a:rPr lang="en-GB" dirty="0">
                <a:solidFill>
                  <a:srgbClr val="C00000"/>
                </a:solidFill>
              </a:rPr>
              <a:t>can be separated out by </a:t>
            </a:r>
            <a:r>
              <a:rPr lang="en-GB" b="1" dirty="0">
                <a:solidFill>
                  <a:srgbClr val="C00000"/>
                </a:solidFill>
              </a:rPr>
              <a:t>fractional </a:t>
            </a:r>
            <a:r>
              <a:rPr lang="en-GB" b="1" dirty="0" smtClean="0">
                <a:solidFill>
                  <a:srgbClr val="C00000"/>
                </a:solidFill>
              </a:rPr>
              <a:t>distillation. </a:t>
            </a:r>
            <a:r>
              <a:rPr lang="en-GB" dirty="0" smtClean="0">
                <a:solidFill>
                  <a:srgbClr val="C00000"/>
                </a:solidFill>
              </a:rPr>
              <a:t>The gases are </a:t>
            </a:r>
            <a:r>
              <a:rPr lang="en-GB" b="1" dirty="0" smtClean="0">
                <a:solidFill>
                  <a:srgbClr val="C00000"/>
                </a:solidFill>
              </a:rPr>
              <a:t>cooled</a:t>
            </a:r>
            <a:r>
              <a:rPr lang="en-GB" dirty="0" smtClean="0">
                <a:solidFill>
                  <a:srgbClr val="C00000"/>
                </a:solidFill>
              </a:rPr>
              <a:t> to a temperature below </a:t>
            </a:r>
            <a:r>
              <a:rPr lang="en-GB" b="1" dirty="0" smtClean="0">
                <a:solidFill>
                  <a:srgbClr val="C00000"/>
                </a:solidFill>
              </a:rPr>
              <a:t>-200</a:t>
            </a:r>
            <a:r>
              <a:rPr lang="en-GB" b="1" baseline="30000" dirty="0" smtClean="0">
                <a:solidFill>
                  <a:srgbClr val="C00000"/>
                </a:solidFill>
              </a:rPr>
              <a:t>o</a:t>
            </a:r>
            <a:r>
              <a:rPr lang="en-GB" b="1" dirty="0" smtClean="0">
                <a:solidFill>
                  <a:srgbClr val="C00000"/>
                </a:solidFill>
              </a:rPr>
              <a:t>C </a:t>
            </a:r>
            <a:r>
              <a:rPr lang="en-GB" dirty="0" smtClean="0">
                <a:solidFill>
                  <a:srgbClr val="C00000"/>
                </a:solidFill>
              </a:rPr>
              <a:t>and </a:t>
            </a:r>
            <a:r>
              <a:rPr lang="en-GB" b="1" dirty="0" smtClean="0">
                <a:solidFill>
                  <a:srgbClr val="C00000"/>
                </a:solidFill>
              </a:rPr>
              <a:t>gradually</a:t>
            </a:r>
            <a:r>
              <a:rPr lang="en-GB" dirty="0" smtClean="0">
                <a:solidFill>
                  <a:srgbClr val="C00000"/>
                </a:solidFill>
              </a:rPr>
              <a:t> </a:t>
            </a:r>
            <a:r>
              <a:rPr lang="en-GB" b="1" dirty="0" smtClean="0">
                <a:solidFill>
                  <a:srgbClr val="C00000"/>
                </a:solidFill>
              </a:rPr>
              <a:t>heated</a:t>
            </a:r>
            <a:r>
              <a:rPr lang="en-GB" dirty="0" smtClean="0">
                <a:solidFill>
                  <a:srgbClr val="C00000"/>
                </a:solidFill>
              </a:rPr>
              <a:t> up.</a:t>
            </a:r>
          </a:p>
          <a:p>
            <a:pPr algn="ctr" defTabSz="717550"/>
            <a:r>
              <a:rPr lang="en-GB" dirty="0" smtClean="0">
                <a:solidFill>
                  <a:srgbClr val="C00000"/>
                </a:solidFill>
              </a:rPr>
              <a:t>These </a:t>
            </a:r>
            <a:r>
              <a:rPr lang="en-GB" dirty="0">
                <a:solidFill>
                  <a:srgbClr val="C00000"/>
                </a:solidFill>
              </a:rPr>
              <a:t>gases are useful in </a:t>
            </a:r>
            <a:r>
              <a:rPr lang="en-GB" dirty="0" smtClean="0">
                <a:solidFill>
                  <a:srgbClr val="C00000"/>
                </a:solidFill>
              </a:rPr>
              <a:t>industry:</a:t>
            </a:r>
          </a:p>
          <a:p>
            <a:pPr algn="ctr"/>
            <a:r>
              <a:rPr lang="en-GB" b="1" dirty="0" smtClean="0">
                <a:solidFill>
                  <a:srgbClr val="C00000"/>
                </a:solidFill>
              </a:rPr>
              <a:t>Liquid nitrogen </a:t>
            </a:r>
            <a:r>
              <a:rPr lang="en-GB" dirty="0" smtClean="0">
                <a:solidFill>
                  <a:srgbClr val="C00000"/>
                </a:solidFill>
              </a:rPr>
              <a:t>used </a:t>
            </a:r>
            <a:r>
              <a:rPr lang="en-GB" dirty="0">
                <a:solidFill>
                  <a:srgbClr val="C00000"/>
                </a:solidFill>
              </a:rPr>
              <a:t>to </a:t>
            </a:r>
            <a:r>
              <a:rPr lang="en-GB" b="1" dirty="0">
                <a:solidFill>
                  <a:srgbClr val="C00000"/>
                </a:solidFill>
              </a:rPr>
              <a:t>freeze food</a:t>
            </a:r>
          </a:p>
          <a:p>
            <a:pPr algn="ctr"/>
            <a:r>
              <a:rPr lang="en-GB" b="1" dirty="0">
                <a:solidFill>
                  <a:srgbClr val="C00000"/>
                </a:solidFill>
              </a:rPr>
              <a:t>N</a:t>
            </a:r>
            <a:r>
              <a:rPr lang="en-GB" b="1" dirty="0" smtClean="0">
                <a:solidFill>
                  <a:srgbClr val="C00000"/>
                </a:solidFill>
              </a:rPr>
              <a:t>itrogen gas </a:t>
            </a:r>
            <a:r>
              <a:rPr lang="en-GB" dirty="0" smtClean="0">
                <a:solidFill>
                  <a:srgbClr val="C00000"/>
                </a:solidFill>
              </a:rPr>
              <a:t>used to flush oil </a:t>
            </a:r>
            <a:r>
              <a:rPr lang="en-GB" dirty="0">
                <a:solidFill>
                  <a:srgbClr val="C00000"/>
                </a:solidFill>
              </a:rPr>
              <a:t>tankers </a:t>
            </a:r>
            <a:r>
              <a:rPr lang="en-GB" dirty="0" smtClean="0">
                <a:solidFill>
                  <a:srgbClr val="C00000"/>
                </a:solidFill>
              </a:rPr>
              <a:t>to </a:t>
            </a:r>
            <a:r>
              <a:rPr lang="en-GB" b="1" dirty="0">
                <a:solidFill>
                  <a:srgbClr val="C00000"/>
                </a:solidFill>
              </a:rPr>
              <a:t>reduce</a:t>
            </a:r>
            <a:r>
              <a:rPr lang="en-GB" dirty="0">
                <a:solidFill>
                  <a:srgbClr val="C00000"/>
                </a:solidFill>
              </a:rPr>
              <a:t> the </a:t>
            </a:r>
            <a:r>
              <a:rPr lang="en-GB" b="1" dirty="0">
                <a:solidFill>
                  <a:srgbClr val="C00000"/>
                </a:solidFill>
              </a:rPr>
              <a:t>chance</a:t>
            </a:r>
            <a:r>
              <a:rPr lang="en-GB" dirty="0">
                <a:solidFill>
                  <a:srgbClr val="C00000"/>
                </a:solidFill>
              </a:rPr>
              <a:t> of </a:t>
            </a:r>
            <a:r>
              <a:rPr lang="en-GB" b="1" dirty="0" smtClean="0">
                <a:solidFill>
                  <a:srgbClr val="C00000"/>
                </a:solidFill>
              </a:rPr>
              <a:t>explosion</a:t>
            </a:r>
            <a:r>
              <a:rPr lang="en-GB" dirty="0" smtClean="0">
                <a:solidFill>
                  <a:srgbClr val="C00000"/>
                </a:solidFill>
              </a:rPr>
              <a:t> and for  </a:t>
            </a:r>
            <a:r>
              <a:rPr lang="en-GB" b="1" dirty="0" smtClean="0">
                <a:solidFill>
                  <a:srgbClr val="C00000"/>
                </a:solidFill>
              </a:rPr>
              <a:t>packing food</a:t>
            </a:r>
            <a:r>
              <a:rPr lang="en-GB" dirty="0" smtClean="0">
                <a:solidFill>
                  <a:srgbClr val="C00000"/>
                </a:solidFill>
              </a:rPr>
              <a:t>. </a:t>
            </a:r>
            <a:endParaRPr lang="en-GB" dirty="0">
              <a:solidFill>
                <a:srgbClr val="C00000"/>
              </a:solidFill>
            </a:endParaRPr>
          </a:p>
          <a:p>
            <a:pPr algn="ctr"/>
            <a:r>
              <a:rPr lang="en-GB" b="1" dirty="0" smtClean="0">
                <a:solidFill>
                  <a:srgbClr val="C00000"/>
                </a:solidFill>
              </a:rPr>
              <a:t>Oxygen</a:t>
            </a:r>
            <a:r>
              <a:rPr lang="en-GB" dirty="0" smtClean="0">
                <a:solidFill>
                  <a:srgbClr val="C00000"/>
                </a:solidFill>
              </a:rPr>
              <a:t> </a:t>
            </a:r>
            <a:r>
              <a:rPr lang="en-GB" dirty="0">
                <a:solidFill>
                  <a:srgbClr val="C00000"/>
                </a:solidFill>
              </a:rPr>
              <a:t>is used in the manufacture of </a:t>
            </a:r>
            <a:r>
              <a:rPr lang="en-GB" b="1" dirty="0">
                <a:solidFill>
                  <a:srgbClr val="C00000"/>
                </a:solidFill>
              </a:rPr>
              <a:t>steel</a:t>
            </a:r>
            <a:r>
              <a:rPr lang="en-GB" dirty="0">
                <a:solidFill>
                  <a:srgbClr val="C00000"/>
                </a:solidFill>
              </a:rPr>
              <a:t> and in </a:t>
            </a:r>
            <a:r>
              <a:rPr lang="en-GB" b="1" dirty="0">
                <a:solidFill>
                  <a:srgbClr val="C00000"/>
                </a:solidFill>
              </a:rPr>
              <a:t>medicine</a:t>
            </a:r>
            <a:r>
              <a:rPr lang="en-GB" dirty="0">
                <a:solidFill>
                  <a:srgbClr val="C00000"/>
                </a:solidFill>
              </a:rPr>
              <a:t>.</a:t>
            </a:r>
          </a:p>
          <a:p>
            <a:pPr algn="ctr" defTabSz="717550"/>
            <a:endParaRPr lang="en-GB" dirty="0">
              <a:solidFill>
                <a:srgbClr val="C00000"/>
              </a:solidFill>
            </a:endParaRPr>
          </a:p>
        </p:txBody>
      </p:sp>
      <p:pic>
        <p:nvPicPr>
          <p:cNvPr id="13314"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92281" y="2440793"/>
            <a:ext cx="1872208" cy="41561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6608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44624"/>
            <a:ext cx="3174988" cy="400110"/>
          </a:xfrm>
          <a:prstGeom prst="rect">
            <a:avLst/>
          </a:prstGeom>
          <a:ln w="38100"/>
        </p:spPr>
        <p:style>
          <a:lnRef idx="2">
            <a:schemeClr val="accent2"/>
          </a:lnRef>
          <a:fillRef idx="1">
            <a:schemeClr val="lt1"/>
          </a:fillRef>
          <a:effectRef idx="0">
            <a:schemeClr val="accent2"/>
          </a:effectRef>
          <a:fontRef idx="minor">
            <a:schemeClr val="dk1"/>
          </a:fontRef>
        </p:style>
        <p:txBody>
          <a:bodyPr wrap="square">
            <a:spAutoFit/>
          </a:bodyPr>
          <a:lstStyle/>
          <a:p>
            <a:r>
              <a:rPr lang="en-GB" sz="2000" b="1" dirty="0" smtClean="0">
                <a:solidFill>
                  <a:schemeClr val="tx1"/>
                </a:solidFill>
              </a:rPr>
              <a:t>C1.1.2 The periodic table </a:t>
            </a:r>
            <a:endParaRPr lang="en-GB" sz="2000" dirty="0"/>
          </a:p>
        </p:txBody>
      </p:sp>
      <p:sp>
        <p:nvSpPr>
          <p:cNvPr id="3" name="Rectangle 2"/>
          <p:cNvSpPr/>
          <p:nvPr/>
        </p:nvSpPr>
        <p:spPr>
          <a:xfrm>
            <a:off x="3713328" y="44624"/>
            <a:ext cx="5323168" cy="1323439"/>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r>
              <a:rPr lang="en-GB" sz="2000" dirty="0">
                <a:cs typeface="Arial" pitchFamily="34" charset="0"/>
              </a:rPr>
              <a:t>Each </a:t>
            </a:r>
            <a:r>
              <a:rPr lang="en-GB" sz="2000" b="1" dirty="0">
                <a:cs typeface="Arial" pitchFamily="34" charset="0"/>
              </a:rPr>
              <a:t>element</a:t>
            </a:r>
            <a:r>
              <a:rPr lang="en-GB" sz="2000" dirty="0">
                <a:cs typeface="Arial" pitchFamily="34" charset="0"/>
              </a:rPr>
              <a:t> has its own </a:t>
            </a:r>
            <a:r>
              <a:rPr lang="en-GB" sz="2000" b="1" u="sng" dirty="0" smtClean="0">
                <a:cs typeface="Arial" pitchFamily="34" charset="0"/>
              </a:rPr>
              <a:t>symbol</a:t>
            </a:r>
            <a:r>
              <a:rPr lang="en-GB" sz="2000" dirty="0" smtClean="0">
                <a:cs typeface="Arial" pitchFamily="34" charset="0"/>
              </a:rPr>
              <a:t>. </a:t>
            </a:r>
            <a:r>
              <a:rPr lang="en-GB" sz="2000" b="1" dirty="0" smtClean="0">
                <a:cs typeface="Arial" pitchFamily="34" charset="0"/>
              </a:rPr>
              <a:t>Columns</a:t>
            </a:r>
            <a:r>
              <a:rPr lang="en-GB" sz="2000" dirty="0" smtClean="0">
                <a:cs typeface="Arial" pitchFamily="34" charset="0"/>
              </a:rPr>
              <a:t> </a:t>
            </a:r>
            <a:r>
              <a:rPr lang="en-GB" sz="2000" dirty="0">
                <a:cs typeface="Arial" pitchFamily="34" charset="0"/>
              </a:rPr>
              <a:t>are called </a:t>
            </a:r>
            <a:r>
              <a:rPr lang="en-GB" sz="2000" b="1" u="sng" dirty="0" smtClean="0">
                <a:cs typeface="Arial" pitchFamily="34" charset="0"/>
              </a:rPr>
              <a:t>groups </a:t>
            </a:r>
            <a:r>
              <a:rPr lang="en-GB" sz="2000" b="1" dirty="0" smtClean="0">
                <a:cs typeface="Arial" pitchFamily="34" charset="0"/>
              </a:rPr>
              <a:t>Elements</a:t>
            </a:r>
            <a:r>
              <a:rPr lang="en-GB" sz="2000" dirty="0" smtClean="0">
                <a:cs typeface="Arial" pitchFamily="34" charset="0"/>
              </a:rPr>
              <a:t> </a:t>
            </a:r>
            <a:r>
              <a:rPr lang="en-GB" sz="2000" dirty="0">
                <a:cs typeface="Arial" pitchFamily="34" charset="0"/>
              </a:rPr>
              <a:t>in a group have </a:t>
            </a:r>
            <a:r>
              <a:rPr lang="en-GB" sz="2000" b="1" dirty="0">
                <a:cs typeface="Arial" pitchFamily="34" charset="0"/>
              </a:rPr>
              <a:t>similar</a:t>
            </a:r>
            <a:r>
              <a:rPr lang="en-GB" sz="2000" dirty="0">
                <a:cs typeface="Arial" pitchFamily="34" charset="0"/>
              </a:rPr>
              <a:t> </a:t>
            </a:r>
            <a:r>
              <a:rPr lang="en-GB" sz="2000" dirty="0" smtClean="0">
                <a:cs typeface="Arial" pitchFamily="34" charset="0"/>
              </a:rPr>
              <a:t>properties. </a:t>
            </a:r>
            <a:r>
              <a:rPr lang="en-GB" sz="2000" b="1" dirty="0" smtClean="0">
                <a:cs typeface="Arial" pitchFamily="34" charset="0"/>
              </a:rPr>
              <a:t>Rows</a:t>
            </a:r>
            <a:r>
              <a:rPr lang="en-GB" sz="2000" dirty="0" smtClean="0">
                <a:cs typeface="Arial" pitchFamily="34" charset="0"/>
              </a:rPr>
              <a:t> </a:t>
            </a:r>
            <a:r>
              <a:rPr lang="en-GB" sz="2000" dirty="0">
                <a:cs typeface="Arial" pitchFamily="34" charset="0"/>
              </a:rPr>
              <a:t>are called </a:t>
            </a:r>
            <a:r>
              <a:rPr lang="en-GB" sz="2000" b="1" u="sng" dirty="0" smtClean="0">
                <a:cs typeface="Arial" pitchFamily="34" charset="0"/>
              </a:rPr>
              <a:t>periods</a:t>
            </a:r>
            <a:r>
              <a:rPr lang="en-GB" sz="2000" dirty="0" smtClean="0">
                <a:cs typeface="Arial" pitchFamily="34" charset="0"/>
              </a:rPr>
              <a:t>. The </a:t>
            </a:r>
            <a:r>
              <a:rPr lang="en-GB" sz="2000" dirty="0">
                <a:cs typeface="Arial" pitchFamily="34" charset="0"/>
              </a:rPr>
              <a:t>staircase </a:t>
            </a:r>
            <a:r>
              <a:rPr lang="en-GB" sz="2000" dirty="0" smtClean="0">
                <a:cs typeface="Arial" pitchFamily="34" charset="0"/>
              </a:rPr>
              <a:t>line splits </a:t>
            </a:r>
            <a:r>
              <a:rPr lang="en-GB" sz="2000" b="1" dirty="0" smtClean="0">
                <a:cs typeface="Arial" pitchFamily="34" charset="0"/>
              </a:rPr>
              <a:t>metals</a:t>
            </a:r>
            <a:r>
              <a:rPr lang="en-GB" sz="2000" dirty="0" smtClean="0">
                <a:cs typeface="Arial" pitchFamily="34" charset="0"/>
              </a:rPr>
              <a:t> (LEFT) </a:t>
            </a:r>
            <a:r>
              <a:rPr lang="en-GB" sz="2000" dirty="0">
                <a:cs typeface="Arial" pitchFamily="34" charset="0"/>
              </a:rPr>
              <a:t>from </a:t>
            </a:r>
            <a:r>
              <a:rPr lang="en-GB" sz="2000" b="1" dirty="0" smtClean="0">
                <a:cs typeface="Arial" pitchFamily="34" charset="0"/>
              </a:rPr>
              <a:t>non-metals</a:t>
            </a:r>
            <a:r>
              <a:rPr lang="en-GB" sz="2000" dirty="0" smtClean="0">
                <a:cs typeface="Arial" pitchFamily="34" charset="0"/>
              </a:rPr>
              <a:t> (RIGHT)</a:t>
            </a:r>
            <a:endParaRPr lang="en-GB" sz="2000" dirty="0">
              <a:cs typeface="Arial" pitchFamily="34" charset="0"/>
            </a:endParaRPr>
          </a:p>
        </p:txBody>
      </p:sp>
      <p:grpSp>
        <p:nvGrpSpPr>
          <p:cNvPr id="4" name="Group 3"/>
          <p:cNvGrpSpPr/>
          <p:nvPr/>
        </p:nvGrpSpPr>
        <p:grpSpPr>
          <a:xfrm>
            <a:off x="3721650" y="2996952"/>
            <a:ext cx="5314846" cy="2186592"/>
            <a:chOff x="446601" y="2411007"/>
            <a:chExt cx="8243374" cy="3610282"/>
          </a:xfrm>
        </p:grpSpPr>
        <p:grpSp>
          <p:nvGrpSpPr>
            <p:cNvPr id="5" name="Group 4"/>
            <p:cNvGrpSpPr/>
            <p:nvPr/>
          </p:nvGrpSpPr>
          <p:grpSpPr>
            <a:xfrm>
              <a:off x="446601" y="2411007"/>
              <a:ext cx="8243374" cy="3610282"/>
              <a:chOff x="446601" y="2411007"/>
              <a:chExt cx="8243374" cy="3610282"/>
            </a:xfrm>
          </p:grpSpPr>
          <p:grpSp>
            <p:nvGrpSpPr>
              <p:cNvPr id="15" name="Group 4"/>
              <p:cNvGrpSpPr>
                <a:grpSpLocks/>
              </p:cNvGrpSpPr>
              <p:nvPr/>
            </p:nvGrpSpPr>
            <p:grpSpPr bwMode="auto">
              <a:xfrm>
                <a:off x="460375" y="2820889"/>
                <a:ext cx="8229600" cy="3200400"/>
                <a:chOff x="279" y="1508"/>
                <a:chExt cx="5184" cy="2016"/>
              </a:xfrm>
            </p:grpSpPr>
            <p:sp>
              <p:nvSpPr>
                <p:cNvPr id="24" name="Rectangle 5"/>
                <p:cNvSpPr>
                  <a:spLocks noChangeArrowheads="1"/>
                </p:cNvSpPr>
                <p:nvPr/>
              </p:nvSpPr>
              <p:spPr bwMode="auto">
                <a:xfrm>
                  <a:off x="279" y="150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H</a:t>
                  </a:r>
                </a:p>
              </p:txBody>
            </p:sp>
            <p:sp>
              <p:nvSpPr>
                <p:cNvPr id="25" name="Rectangle 6"/>
                <p:cNvSpPr>
                  <a:spLocks noChangeArrowheads="1"/>
                </p:cNvSpPr>
                <p:nvPr/>
              </p:nvSpPr>
              <p:spPr bwMode="auto">
                <a:xfrm>
                  <a:off x="279" y="179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dirty="0"/>
                    <a:t>Li</a:t>
                  </a:r>
                </a:p>
              </p:txBody>
            </p:sp>
            <p:sp>
              <p:nvSpPr>
                <p:cNvPr id="26" name="Rectangle 7"/>
                <p:cNvSpPr>
                  <a:spLocks noChangeArrowheads="1"/>
                </p:cNvSpPr>
                <p:nvPr/>
              </p:nvSpPr>
              <p:spPr bwMode="auto">
                <a:xfrm>
                  <a:off x="279" y="2084"/>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Na</a:t>
                  </a:r>
                </a:p>
              </p:txBody>
            </p:sp>
            <p:sp>
              <p:nvSpPr>
                <p:cNvPr id="27" name="Rectangle 8"/>
                <p:cNvSpPr>
                  <a:spLocks noChangeArrowheads="1"/>
                </p:cNvSpPr>
                <p:nvPr/>
              </p:nvSpPr>
              <p:spPr bwMode="auto">
                <a:xfrm>
                  <a:off x="279" y="2372"/>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K</a:t>
                  </a:r>
                </a:p>
              </p:txBody>
            </p:sp>
            <p:sp>
              <p:nvSpPr>
                <p:cNvPr id="28" name="Rectangle 9"/>
                <p:cNvSpPr>
                  <a:spLocks noChangeArrowheads="1"/>
                </p:cNvSpPr>
                <p:nvPr/>
              </p:nvSpPr>
              <p:spPr bwMode="auto">
                <a:xfrm>
                  <a:off x="279"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Rb</a:t>
                  </a:r>
                </a:p>
              </p:txBody>
            </p:sp>
            <p:sp>
              <p:nvSpPr>
                <p:cNvPr id="29" name="Rectangle 10"/>
                <p:cNvSpPr>
                  <a:spLocks noChangeArrowheads="1"/>
                </p:cNvSpPr>
                <p:nvPr/>
              </p:nvSpPr>
              <p:spPr bwMode="auto">
                <a:xfrm>
                  <a:off x="279"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Cs</a:t>
                  </a:r>
                </a:p>
              </p:txBody>
            </p:sp>
            <p:sp>
              <p:nvSpPr>
                <p:cNvPr id="30" name="Rectangle 11"/>
                <p:cNvSpPr>
                  <a:spLocks noChangeArrowheads="1"/>
                </p:cNvSpPr>
                <p:nvPr/>
              </p:nvSpPr>
              <p:spPr bwMode="auto">
                <a:xfrm>
                  <a:off x="279" y="323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dirty="0"/>
                    <a:t>Fr</a:t>
                  </a:r>
                </a:p>
              </p:txBody>
            </p:sp>
            <p:sp>
              <p:nvSpPr>
                <p:cNvPr id="31" name="Rectangle 12"/>
                <p:cNvSpPr>
                  <a:spLocks noChangeArrowheads="1"/>
                </p:cNvSpPr>
                <p:nvPr/>
              </p:nvSpPr>
              <p:spPr bwMode="auto">
                <a:xfrm>
                  <a:off x="567" y="1796"/>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dirty="0">
                      <a:solidFill>
                        <a:schemeClr val="bg1"/>
                      </a:solidFill>
                    </a:rPr>
                    <a:t>Be</a:t>
                  </a:r>
                </a:p>
              </p:txBody>
            </p:sp>
            <p:sp>
              <p:nvSpPr>
                <p:cNvPr id="32" name="Rectangle 13"/>
                <p:cNvSpPr>
                  <a:spLocks noChangeArrowheads="1"/>
                </p:cNvSpPr>
                <p:nvPr/>
              </p:nvSpPr>
              <p:spPr bwMode="auto">
                <a:xfrm>
                  <a:off x="855" y="2372"/>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Sc</a:t>
                  </a:r>
                </a:p>
              </p:txBody>
            </p:sp>
            <p:sp>
              <p:nvSpPr>
                <p:cNvPr id="33" name="Rectangle 14"/>
                <p:cNvSpPr>
                  <a:spLocks noChangeArrowheads="1"/>
                </p:cNvSpPr>
                <p:nvPr/>
              </p:nvSpPr>
              <p:spPr bwMode="auto">
                <a:xfrm>
                  <a:off x="1143" y="2372"/>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Ti</a:t>
                  </a:r>
                </a:p>
              </p:txBody>
            </p:sp>
            <p:sp>
              <p:nvSpPr>
                <p:cNvPr id="34" name="Rectangle 15"/>
                <p:cNvSpPr>
                  <a:spLocks noChangeArrowheads="1"/>
                </p:cNvSpPr>
                <p:nvPr/>
              </p:nvSpPr>
              <p:spPr bwMode="auto">
                <a:xfrm>
                  <a:off x="567" y="2084"/>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dirty="0">
                      <a:solidFill>
                        <a:schemeClr val="bg1"/>
                      </a:solidFill>
                    </a:rPr>
                    <a:t>Mg</a:t>
                  </a:r>
                </a:p>
              </p:txBody>
            </p:sp>
            <p:sp>
              <p:nvSpPr>
                <p:cNvPr id="35" name="Rectangle 16"/>
                <p:cNvSpPr>
                  <a:spLocks noChangeArrowheads="1"/>
                </p:cNvSpPr>
                <p:nvPr/>
              </p:nvSpPr>
              <p:spPr bwMode="auto">
                <a:xfrm>
                  <a:off x="1431" y="2372"/>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V</a:t>
                  </a:r>
                </a:p>
              </p:txBody>
            </p:sp>
            <p:sp>
              <p:nvSpPr>
                <p:cNvPr id="36" name="Rectangle 17"/>
                <p:cNvSpPr>
                  <a:spLocks noChangeArrowheads="1"/>
                </p:cNvSpPr>
                <p:nvPr/>
              </p:nvSpPr>
              <p:spPr bwMode="auto">
                <a:xfrm>
                  <a:off x="1719" y="2372"/>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Cr</a:t>
                  </a:r>
                </a:p>
              </p:txBody>
            </p:sp>
            <p:sp>
              <p:nvSpPr>
                <p:cNvPr id="37" name="Rectangle 18"/>
                <p:cNvSpPr>
                  <a:spLocks noChangeArrowheads="1"/>
                </p:cNvSpPr>
                <p:nvPr/>
              </p:nvSpPr>
              <p:spPr bwMode="auto">
                <a:xfrm>
                  <a:off x="2007" y="2372"/>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Mn</a:t>
                  </a:r>
                </a:p>
              </p:txBody>
            </p:sp>
            <p:sp>
              <p:nvSpPr>
                <p:cNvPr id="38" name="Rectangle 19"/>
                <p:cNvSpPr>
                  <a:spLocks noChangeArrowheads="1"/>
                </p:cNvSpPr>
                <p:nvPr/>
              </p:nvSpPr>
              <p:spPr bwMode="auto">
                <a:xfrm>
                  <a:off x="2295" y="2372"/>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Fe</a:t>
                  </a:r>
                </a:p>
              </p:txBody>
            </p:sp>
            <p:sp>
              <p:nvSpPr>
                <p:cNvPr id="39" name="Rectangle 20"/>
                <p:cNvSpPr>
                  <a:spLocks noChangeArrowheads="1"/>
                </p:cNvSpPr>
                <p:nvPr/>
              </p:nvSpPr>
              <p:spPr bwMode="auto">
                <a:xfrm>
                  <a:off x="2583" y="2372"/>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Co</a:t>
                  </a:r>
                </a:p>
              </p:txBody>
            </p:sp>
            <p:sp>
              <p:nvSpPr>
                <p:cNvPr id="40" name="Rectangle 21"/>
                <p:cNvSpPr>
                  <a:spLocks noChangeArrowheads="1"/>
                </p:cNvSpPr>
                <p:nvPr/>
              </p:nvSpPr>
              <p:spPr bwMode="auto">
                <a:xfrm>
                  <a:off x="2871" y="2372"/>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Ni</a:t>
                  </a:r>
                </a:p>
              </p:txBody>
            </p:sp>
            <p:sp>
              <p:nvSpPr>
                <p:cNvPr id="41" name="Rectangle 22"/>
                <p:cNvSpPr>
                  <a:spLocks noChangeArrowheads="1"/>
                </p:cNvSpPr>
                <p:nvPr/>
              </p:nvSpPr>
              <p:spPr bwMode="auto">
                <a:xfrm>
                  <a:off x="3159" y="2372"/>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Cu</a:t>
                  </a:r>
                </a:p>
              </p:txBody>
            </p:sp>
            <p:sp>
              <p:nvSpPr>
                <p:cNvPr id="42" name="Rectangle 23"/>
                <p:cNvSpPr>
                  <a:spLocks noChangeArrowheads="1"/>
                </p:cNvSpPr>
                <p:nvPr/>
              </p:nvSpPr>
              <p:spPr bwMode="auto">
                <a:xfrm>
                  <a:off x="3447" y="2372"/>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Zn</a:t>
                  </a:r>
                </a:p>
              </p:txBody>
            </p:sp>
            <p:sp>
              <p:nvSpPr>
                <p:cNvPr id="43" name="Rectangle 24"/>
                <p:cNvSpPr>
                  <a:spLocks noChangeArrowheads="1"/>
                </p:cNvSpPr>
                <p:nvPr/>
              </p:nvSpPr>
              <p:spPr bwMode="auto">
                <a:xfrm>
                  <a:off x="3735" y="2372"/>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Ga</a:t>
                  </a:r>
                </a:p>
              </p:txBody>
            </p:sp>
            <p:sp>
              <p:nvSpPr>
                <p:cNvPr id="44" name="Rectangle 25"/>
                <p:cNvSpPr>
                  <a:spLocks noChangeArrowheads="1"/>
                </p:cNvSpPr>
                <p:nvPr/>
              </p:nvSpPr>
              <p:spPr bwMode="auto">
                <a:xfrm>
                  <a:off x="4023" y="2372"/>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Ge</a:t>
                  </a:r>
                </a:p>
              </p:txBody>
            </p:sp>
            <p:sp>
              <p:nvSpPr>
                <p:cNvPr id="45" name="Rectangle 26"/>
                <p:cNvSpPr>
                  <a:spLocks noChangeArrowheads="1"/>
                </p:cNvSpPr>
                <p:nvPr/>
              </p:nvSpPr>
              <p:spPr bwMode="auto">
                <a:xfrm>
                  <a:off x="4599" y="2372"/>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Se</a:t>
                  </a:r>
                </a:p>
              </p:txBody>
            </p:sp>
            <p:sp>
              <p:nvSpPr>
                <p:cNvPr id="46" name="Rectangle 27"/>
                <p:cNvSpPr>
                  <a:spLocks noChangeArrowheads="1"/>
                </p:cNvSpPr>
                <p:nvPr/>
              </p:nvSpPr>
              <p:spPr bwMode="auto">
                <a:xfrm>
                  <a:off x="4887" y="2372"/>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Br</a:t>
                  </a:r>
                </a:p>
              </p:txBody>
            </p:sp>
            <p:sp>
              <p:nvSpPr>
                <p:cNvPr id="47" name="Rectangle 28"/>
                <p:cNvSpPr>
                  <a:spLocks noChangeArrowheads="1"/>
                </p:cNvSpPr>
                <p:nvPr/>
              </p:nvSpPr>
              <p:spPr bwMode="auto">
                <a:xfrm>
                  <a:off x="567" y="2372"/>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Ca</a:t>
                  </a:r>
                </a:p>
              </p:txBody>
            </p:sp>
            <p:sp>
              <p:nvSpPr>
                <p:cNvPr id="48" name="Rectangle 29"/>
                <p:cNvSpPr>
                  <a:spLocks noChangeArrowheads="1"/>
                </p:cNvSpPr>
                <p:nvPr/>
              </p:nvSpPr>
              <p:spPr bwMode="auto">
                <a:xfrm>
                  <a:off x="5175" y="2372"/>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Kr</a:t>
                  </a:r>
                </a:p>
              </p:txBody>
            </p:sp>
            <p:sp>
              <p:nvSpPr>
                <p:cNvPr id="49" name="Rectangle 30"/>
                <p:cNvSpPr>
                  <a:spLocks noChangeArrowheads="1"/>
                </p:cNvSpPr>
                <p:nvPr/>
              </p:nvSpPr>
              <p:spPr bwMode="auto">
                <a:xfrm>
                  <a:off x="855"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Y</a:t>
                  </a:r>
                </a:p>
              </p:txBody>
            </p:sp>
            <p:sp>
              <p:nvSpPr>
                <p:cNvPr id="50" name="Rectangle 31"/>
                <p:cNvSpPr>
                  <a:spLocks noChangeArrowheads="1"/>
                </p:cNvSpPr>
                <p:nvPr/>
              </p:nvSpPr>
              <p:spPr bwMode="auto">
                <a:xfrm>
                  <a:off x="1143"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Zr</a:t>
                  </a:r>
                </a:p>
              </p:txBody>
            </p:sp>
            <p:sp>
              <p:nvSpPr>
                <p:cNvPr id="51" name="Rectangle 32"/>
                <p:cNvSpPr>
                  <a:spLocks noChangeArrowheads="1"/>
                </p:cNvSpPr>
                <p:nvPr/>
              </p:nvSpPr>
              <p:spPr bwMode="auto">
                <a:xfrm>
                  <a:off x="1431"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Nb</a:t>
                  </a:r>
                </a:p>
              </p:txBody>
            </p:sp>
            <p:sp>
              <p:nvSpPr>
                <p:cNvPr id="52" name="Rectangle 33"/>
                <p:cNvSpPr>
                  <a:spLocks noChangeArrowheads="1"/>
                </p:cNvSpPr>
                <p:nvPr/>
              </p:nvSpPr>
              <p:spPr bwMode="auto">
                <a:xfrm>
                  <a:off x="1719"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Mo</a:t>
                  </a:r>
                </a:p>
              </p:txBody>
            </p:sp>
            <p:sp>
              <p:nvSpPr>
                <p:cNvPr id="53" name="Rectangle 34"/>
                <p:cNvSpPr>
                  <a:spLocks noChangeArrowheads="1"/>
                </p:cNvSpPr>
                <p:nvPr/>
              </p:nvSpPr>
              <p:spPr bwMode="auto">
                <a:xfrm>
                  <a:off x="2007"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Tc</a:t>
                  </a:r>
                </a:p>
              </p:txBody>
            </p:sp>
            <p:sp>
              <p:nvSpPr>
                <p:cNvPr id="54" name="Rectangle 35"/>
                <p:cNvSpPr>
                  <a:spLocks noChangeArrowheads="1"/>
                </p:cNvSpPr>
                <p:nvPr/>
              </p:nvSpPr>
              <p:spPr bwMode="auto">
                <a:xfrm>
                  <a:off x="2295"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Ru</a:t>
                  </a:r>
                </a:p>
              </p:txBody>
            </p:sp>
            <p:sp>
              <p:nvSpPr>
                <p:cNvPr id="55" name="Rectangle 36"/>
                <p:cNvSpPr>
                  <a:spLocks noChangeArrowheads="1"/>
                </p:cNvSpPr>
                <p:nvPr/>
              </p:nvSpPr>
              <p:spPr bwMode="auto">
                <a:xfrm>
                  <a:off x="2871"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Pd</a:t>
                  </a:r>
                </a:p>
              </p:txBody>
            </p:sp>
            <p:sp>
              <p:nvSpPr>
                <p:cNvPr id="56" name="Rectangle 37"/>
                <p:cNvSpPr>
                  <a:spLocks noChangeArrowheads="1"/>
                </p:cNvSpPr>
                <p:nvPr/>
              </p:nvSpPr>
              <p:spPr bwMode="auto">
                <a:xfrm>
                  <a:off x="3159"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Ag</a:t>
                  </a:r>
                </a:p>
              </p:txBody>
            </p:sp>
            <p:sp>
              <p:nvSpPr>
                <p:cNvPr id="57" name="Rectangle 38"/>
                <p:cNvSpPr>
                  <a:spLocks noChangeArrowheads="1"/>
                </p:cNvSpPr>
                <p:nvPr/>
              </p:nvSpPr>
              <p:spPr bwMode="auto">
                <a:xfrm>
                  <a:off x="3447"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dirty="0"/>
                    <a:t>Cd</a:t>
                  </a:r>
                </a:p>
              </p:txBody>
            </p:sp>
            <p:sp>
              <p:nvSpPr>
                <p:cNvPr id="58" name="Rectangle 39"/>
                <p:cNvSpPr>
                  <a:spLocks noChangeArrowheads="1"/>
                </p:cNvSpPr>
                <p:nvPr/>
              </p:nvSpPr>
              <p:spPr bwMode="auto">
                <a:xfrm>
                  <a:off x="3735"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In</a:t>
                  </a:r>
                </a:p>
              </p:txBody>
            </p:sp>
            <p:sp>
              <p:nvSpPr>
                <p:cNvPr id="59" name="Rectangle 40"/>
                <p:cNvSpPr>
                  <a:spLocks noChangeArrowheads="1"/>
                </p:cNvSpPr>
                <p:nvPr/>
              </p:nvSpPr>
              <p:spPr bwMode="auto">
                <a:xfrm>
                  <a:off x="4023"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Sn</a:t>
                  </a:r>
                </a:p>
              </p:txBody>
            </p:sp>
            <p:sp>
              <p:nvSpPr>
                <p:cNvPr id="60" name="Rectangle 41"/>
                <p:cNvSpPr>
                  <a:spLocks noChangeArrowheads="1"/>
                </p:cNvSpPr>
                <p:nvPr/>
              </p:nvSpPr>
              <p:spPr bwMode="auto">
                <a:xfrm>
                  <a:off x="4311"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Sb</a:t>
                  </a:r>
                </a:p>
              </p:txBody>
            </p:sp>
            <p:sp>
              <p:nvSpPr>
                <p:cNvPr id="61" name="Rectangle 42"/>
                <p:cNvSpPr>
                  <a:spLocks noChangeArrowheads="1"/>
                </p:cNvSpPr>
                <p:nvPr/>
              </p:nvSpPr>
              <p:spPr bwMode="auto">
                <a:xfrm>
                  <a:off x="567" y="2660"/>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dirty="0" err="1">
                      <a:solidFill>
                        <a:schemeClr val="bg1"/>
                      </a:solidFill>
                    </a:rPr>
                    <a:t>Sr</a:t>
                  </a:r>
                  <a:endParaRPr lang="en-GB" sz="1400" dirty="0">
                    <a:solidFill>
                      <a:schemeClr val="bg1"/>
                    </a:solidFill>
                  </a:endParaRPr>
                </a:p>
              </p:txBody>
            </p:sp>
            <p:sp>
              <p:nvSpPr>
                <p:cNvPr id="62" name="Rectangle 43"/>
                <p:cNvSpPr>
                  <a:spLocks noChangeArrowheads="1"/>
                </p:cNvSpPr>
                <p:nvPr/>
              </p:nvSpPr>
              <p:spPr bwMode="auto">
                <a:xfrm>
                  <a:off x="4599"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Te</a:t>
                  </a:r>
                </a:p>
              </p:txBody>
            </p:sp>
            <p:sp>
              <p:nvSpPr>
                <p:cNvPr id="63" name="Rectangle 44"/>
                <p:cNvSpPr>
                  <a:spLocks noChangeArrowheads="1"/>
                </p:cNvSpPr>
                <p:nvPr/>
              </p:nvSpPr>
              <p:spPr bwMode="auto">
                <a:xfrm>
                  <a:off x="2583"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Rh</a:t>
                  </a:r>
                </a:p>
              </p:txBody>
            </p:sp>
            <p:sp>
              <p:nvSpPr>
                <p:cNvPr id="64" name="Rectangle 45"/>
                <p:cNvSpPr>
                  <a:spLocks noChangeArrowheads="1"/>
                </p:cNvSpPr>
                <p:nvPr/>
              </p:nvSpPr>
              <p:spPr bwMode="auto">
                <a:xfrm>
                  <a:off x="567" y="2948"/>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Ba</a:t>
                  </a:r>
                </a:p>
              </p:txBody>
            </p:sp>
            <p:sp>
              <p:nvSpPr>
                <p:cNvPr id="65" name="Rectangle 46"/>
                <p:cNvSpPr>
                  <a:spLocks noChangeArrowheads="1"/>
                </p:cNvSpPr>
                <p:nvPr/>
              </p:nvSpPr>
              <p:spPr bwMode="auto">
                <a:xfrm>
                  <a:off x="1143"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Hf</a:t>
                  </a:r>
                </a:p>
              </p:txBody>
            </p:sp>
            <p:sp>
              <p:nvSpPr>
                <p:cNvPr id="66" name="Rectangle 47"/>
                <p:cNvSpPr>
                  <a:spLocks noChangeArrowheads="1"/>
                </p:cNvSpPr>
                <p:nvPr/>
              </p:nvSpPr>
              <p:spPr bwMode="auto">
                <a:xfrm>
                  <a:off x="1431"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Ta</a:t>
                  </a:r>
                </a:p>
              </p:txBody>
            </p:sp>
            <p:sp>
              <p:nvSpPr>
                <p:cNvPr id="67" name="Rectangle 48"/>
                <p:cNvSpPr>
                  <a:spLocks noChangeArrowheads="1"/>
                </p:cNvSpPr>
                <p:nvPr/>
              </p:nvSpPr>
              <p:spPr bwMode="auto">
                <a:xfrm>
                  <a:off x="1719"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W</a:t>
                  </a:r>
                </a:p>
              </p:txBody>
            </p:sp>
            <p:sp>
              <p:nvSpPr>
                <p:cNvPr id="68" name="Rectangle 49"/>
                <p:cNvSpPr>
                  <a:spLocks noChangeArrowheads="1"/>
                </p:cNvSpPr>
                <p:nvPr/>
              </p:nvSpPr>
              <p:spPr bwMode="auto">
                <a:xfrm>
                  <a:off x="2007"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Re</a:t>
                  </a:r>
                </a:p>
              </p:txBody>
            </p:sp>
            <p:sp>
              <p:nvSpPr>
                <p:cNvPr id="69" name="Rectangle 50"/>
                <p:cNvSpPr>
                  <a:spLocks noChangeArrowheads="1"/>
                </p:cNvSpPr>
                <p:nvPr/>
              </p:nvSpPr>
              <p:spPr bwMode="auto">
                <a:xfrm>
                  <a:off x="2295"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Os</a:t>
                  </a:r>
                </a:p>
              </p:txBody>
            </p:sp>
            <p:sp>
              <p:nvSpPr>
                <p:cNvPr id="70" name="Rectangle 51"/>
                <p:cNvSpPr>
                  <a:spLocks noChangeArrowheads="1"/>
                </p:cNvSpPr>
                <p:nvPr/>
              </p:nvSpPr>
              <p:spPr bwMode="auto">
                <a:xfrm>
                  <a:off x="2583"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Ir</a:t>
                  </a:r>
                </a:p>
              </p:txBody>
            </p:sp>
            <p:sp>
              <p:nvSpPr>
                <p:cNvPr id="71" name="Rectangle 52"/>
                <p:cNvSpPr>
                  <a:spLocks noChangeArrowheads="1"/>
                </p:cNvSpPr>
                <p:nvPr/>
              </p:nvSpPr>
              <p:spPr bwMode="auto">
                <a:xfrm>
                  <a:off x="3159"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Au</a:t>
                  </a:r>
                </a:p>
              </p:txBody>
            </p:sp>
            <p:sp>
              <p:nvSpPr>
                <p:cNvPr id="72" name="Rectangle 53"/>
                <p:cNvSpPr>
                  <a:spLocks noChangeArrowheads="1"/>
                </p:cNvSpPr>
                <p:nvPr/>
              </p:nvSpPr>
              <p:spPr bwMode="auto">
                <a:xfrm>
                  <a:off x="3447"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dirty="0"/>
                    <a:t>Hg</a:t>
                  </a:r>
                </a:p>
              </p:txBody>
            </p:sp>
            <p:sp>
              <p:nvSpPr>
                <p:cNvPr id="73" name="Rectangle 54"/>
                <p:cNvSpPr>
                  <a:spLocks noChangeArrowheads="1"/>
                </p:cNvSpPr>
                <p:nvPr/>
              </p:nvSpPr>
              <p:spPr bwMode="auto">
                <a:xfrm>
                  <a:off x="3735"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Tl</a:t>
                  </a:r>
                </a:p>
              </p:txBody>
            </p:sp>
            <p:sp>
              <p:nvSpPr>
                <p:cNvPr id="74" name="Rectangle 55"/>
                <p:cNvSpPr>
                  <a:spLocks noChangeArrowheads="1"/>
                </p:cNvSpPr>
                <p:nvPr/>
              </p:nvSpPr>
              <p:spPr bwMode="auto">
                <a:xfrm>
                  <a:off x="4023"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Pb</a:t>
                  </a:r>
                </a:p>
              </p:txBody>
            </p:sp>
            <p:sp>
              <p:nvSpPr>
                <p:cNvPr id="75" name="Rectangle 56"/>
                <p:cNvSpPr>
                  <a:spLocks noChangeArrowheads="1"/>
                </p:cNvSpPr>
                <p:nvPr/>
              </p:nvSpPr>
              <p:spPr bwMode="auto">
                <a:xfrm>
                  <a:off x="4311"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Bi</a:t>
                  </a:r>
                </a:p>
              </p:txBody>
            </p:sp>
            <p:sp>
              <p:nvSpPr>
                <p:cNvPr id="76" name="Rectangle 57"/>
                <p:cNvSpPr>
                  <a:spLocks noChangeArrowheads="1"/>
                </p:cNvSpPr>
                <p:nvPr/>
              </p:nvSpPr>
              <p:spPr bwMode="auto">
                <a:xfrm>
                  <a:off x="4599"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Po</a:t>
                  </a:r>
                </a:p>
              </p:txBody>
            </p:sp>
            <p:sp>
              <p:nvSpPr>
                <p:cNvPr id="77" name="Rectangle 58"/>
                <p:cNvSpPr>
                  <a:spLocks noChangeArrowheads="1"/>
                </p:cNvSpPr>
                <p:nvPr/>
              </p:nvSpPr>
              <p:spPr bwMode="auto">
                <a:xfrm>
                  <a:off x="855"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La</a:t>
                  </a:r>
                </a:p>
              </p:txBody>
            </p:sp>
            <p:sp>
              <p:nvSpPr>
                <p:cNvPr id="78" name="Rectangle 59"/>
                <p:cNvSpPr>
                  <a:spLocks noChangeArrowheads="1"/>
                </p:cNvSpPr>
                <p:nvPr/>
              </p:nvSpPr>
              <p:spPr bwMode="auto">
                <a:xfrm>
                  <a:off x="4887"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At</a:t>
                  </a:r>
                </a:p>
              </p:txBody>
            </p:sp>
            <p:sp>
              <p:nvSpPr>
                <p:cNvPr id="79" name="Rectangle 60"/>
                <p:cNvSpPr>
                  <a:spLocks noChangeArrowheads="1"/>
                </p:cNvSpPr>
                <p:nvPr/>
              </p:nvSpPr>
              <p:spPr bwMode="auto">
                <a:xfrm>
                  <a:off x="2871"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Pt</a:t>
                  </a:r>
                </a:p>
              </p:txBody>
            </p:sp>
            <p:sp>
              <p:nvSpPr>
                <p:cNvPr id="80" name="Rectangle 61"/>
                <p:cNvSpPr>
                  <a:spLocks noChangeArrowheads="1"/>
                </p:cNvSpPr>
                <p:nvPr/>
              </p:nvSpPr>
              <p:spPr bwMode="auto">
                <a:xfrm>
                  <a:off x="567" y="3236"/>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Ra</a:t>
                  </a:r>
                </a:p>
              </p:txBody>
            </p:sp>
            <p:sp>
              <p:nvSpPr>
                <p:cNvPr id="81" name="Rectangle 62"/>
                <p:cNvSpPr>
                  <a:spLocks noChangeArrowheads="1"/>
                </p:cNvSpPr>
                <p:nvPr/>
              </p:nvSpPr>
              <p:spPr bwMode="auto">
                <a:xfrm>
                  <a:off x="1143" y="323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Rf</a:t>
                  </a:r>
                </a:p>
              </p:txBody>
            </p:sp>
            <p:sp>
              <p:nvSpPr>
                <p:cNvPr id="82" name="Rectangle 63"/>
                <p:cNvSpPr>
                  <a:spLocks noChangeArrowheads="1"/>
                </p:cNvSpPr>
                <p:nvPr/>
              </p:nvSpPr>
              <p:spPr bwMode="auto">
                <a:xfrm>
                  <a:off x="1431" y="323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Db</a:t>
                  </a:r>
                </a:p>
              </p:txBody>
            </p:sp>
            <p:sp>
              <p:nvSpPr>
                <p:cNvPr id="83" name="Rectangle 64"/>
                <p:cNvSpPr>
                  <a:spLocks noChangeArrowheads="1"/>
                </p:cNvSpPr>
                <p:nvPr/>
              </p:nvSpPr>
              <p:spPr bwMode="auto">
                <a:xfrm>
                  <a:off x="1719" y="323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Sg</a:t>
                  </a:r>
                </a:p>
              </p:txBody>
            </p:sp>
            <p:sp>
              <p:nvSpPr>
                <p:cNvPr id="84" name="Rectangle 65"/>
                <p:cNvSpPr>
                  <a:spLocks noChangeArrowheads="1"/>
                </p:cNvSpPr>
                <p:nvPr/>
              </p:nvSpPr>
              <p:spPr bwMode="auto">
                <a:xfrm>
                  <a:off x="2007" y="323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Bh</a:t>
                  </a:r>
                </a:p>
              </p:txBody>
            </p:sp>
            <p:sp>
              <p:nvSpPr>
                <p:cNvPr id="85" name="Rectangle 66"/>
                <p:cNvSpPr>
                  <a:spLocks noChangeArrowheads="1"/>
                </p:cNvSpPr>
                <p:nvPr/>
              </p:nvSpPr>
              <p:spPr bwMode="auto">
                <a:xfrm>
                  <a:off x="2295" y="323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Hs</a:t>
                  </a:r>
                </a:p>
              </p:txBody>
            </p:sp>
            <p:sp>
              <p:nvSpPr>
                <p:cNvPr id="86" name="Rectangle 67"/>
                <p:cNvSpPr>
                  <a:spLocks noChangeArrowheads="1"/>
                </p:cNvSpPr>
                <p:nvPr/>
              </p:nvSpPr>
              <p:spPr bwMode="auto">
                <a:xfrm>
                  <a:off x="2583" y="323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Mt</a:t>
                  </a:r>
                </a:p>
              </p:txBody>
            </p:sp>
            <p:sp>
              <p:nvSpPr>
                <p:cNvPr id="87" name="Rectangle 68"/>
                <p:cNvSpPr>
                  <a:spLocks noChangeArrowheads="1"/>
                </p:cNvSpPr>
                <p:nvPr/>
              </p:nvSpPr>
              <p:spPr bwMode="auto">
                <a:xfrm>
                  <a:off x="3159" y="323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a:t>
                  </a:r>
                </a:p>
              </p:txBody>
            </p:sp>
            <p:sp>
              <p:nvSpPr>
                <p:cNvPr id="88" name="Rectangle 69"/>
                <p:cNvSpPr>
                  <a:spLocks noChangeArrowheads="1"/>
                </p:cNvSpPr>
                <p:nvPr/>
              </p:nvSpPr>
              <p:spPr bwMode="auto">
                <a:xfrm>
                  <a:off x="3447" y="323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a:t>
                  </a:r>
                </a:p>
              </p:txBody>
            </p:sp>
            <p:sp>
              <p:nvSpPr>
                <p:cNvPr id="89" name="Rectangle 70"/>
                <p:cNvSpPr>
                  <a:spLocks noChangeArrowheads="1"/>
                </p:cNvSpPr>
                <p:nvPr/>
              </p:nvSpPr>
              <p:spPr bwMode="auto">
                <a:xfrm>
                  <a:off x="855" y="323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Ac</a:t>
                  </a:r>
                </a:p>
              </p:txBody>
            </p:sp>
            <p:sp>
              <p:nvSpPr>
                <p:cNvPr id="90" name="Rectangle 71"/>
                <p:cNvSpPr>
                  <a:spLocks noChangeArrowheads="1"/>
                </p:cNvSpPr>
                <p:nvPr/>
              </p:nvSpPr>
              <p:spPr bwMode="auto">
                <a:xfrm>
                  <a:off x="2871" y="323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a:t>
                  </a:r>
                </a:p>
              </p:txBody>
            </p:sp>
            <p:sp>
              <p:nvSpPr>
                <p:cNvPr id="91" name="Rectangle 72"/>
                <p:cNvSpPr>
                  <a:spLocks noChangeArrowheads="1"/>
                </p:cNvSpPr>
                <p:nvPr/>
              </p:nvSpPr>
              <p:spPr bwMode="auto">
                <a:xfrm>
                  <a:off x="3735" y="2084"/>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Al</a:t>
                  </a:r>
                </a:p>
              </p:txBody>
            </p:sp>
            <p:sp>
              <p:nvSpPr>
                <p:cNvPr id="92" name="Rectangle 73"/>
                <p:cNvSpPr>
                  <a:spLocks noChangeArrowheads="1"/>
                </p:cNvSpPr>
                <p:nvPr/>
              </p:nvSpPr>
              <p:spPr bwMode="auto">
                <a:xfrm>
                  <a:off x="4311" y="2084"/>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P</a:t>
                  </a:r>
                </a:p>
              </p:txBody>
            </p:sp>
            <p:sp>
              <p:nvSpPr>
                <p:cNvPr id="93" name="Rectangle 74"/>
                <p:cNvSpPr>
                  <a:spLocks noChangeArrowheads="1"/>
                </p:cNvSpPr>
                <p:nvPr/>
              </p:nvSpPr>
              <p:spPr bwMode="auto">
                <a:xfrm>
                  <a:off x="4311" y="179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N</a:t>
                  </a:r>
                </a:p>
              </p:txBody>
            </p:sp>
            <p:sp>
              <p:nvSpPr>
                <p:cNvPr id="94" name="Rectangle 75"/>
                <p:cNvSpPr>
                  <a:spLocks noChangeArrowheads="1"/>
                </p:cNvSpPr>
                <p:nvPr/>
              </p:nvSpPr>
              <p:spPr bwMode="auto">
                <a:xfrm>
                  <a:off x="4599" y="179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O</a:t>
                  </a:r>
                </a:p>
              </p:txBody>
            </p:sp>
            <p:sp>
              <p:nvSpPr>
                <p:cNvPr id="95" name="Rectangle 76"/>
                <p:cNvSpPr>
                  <a:spLocks noChangeArrowheads="1"/>
                </p:cNvSpPr>
                <p:nvPr/>
              </p:nvSpPr>
              <p:spPr bwMode="auto">
                <a:xfrm>
                  <a:off x="4599" y="2084"/>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S</a:t>
                  </a:r>
                </a:p>
              </p:txBody>
            </p:sp>
            <p:sp>
              <p:nvSpPr>
                <p:cNvPr id="96" name="Rectangle 77"/>
                <p:cNvSpPr>
                  <a:spLocks noChangeArrowheads="1"/>
                </p:cNvSpPr>
                <p:nvPr/>
              </p:nvSpPr>
              <p:spPr bwMode="auto">
                <a:xfrm>
                  <a:off x="4887" y="2084"/>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Cl</a:t>
                  </a:r>
                </a:p>
              </p:txBody>
            </p:sp>
            <p:sp>
              <p:nvSpPr>
                <p:cNvPr id="97" name="Rectangle 78"/>
                <p:cNvSpPr>
                  <a:spLocks noChangeArrowheads="1"/>
                </p:cNvSpPr>
                <p:nvPr/>
              </p:nvSpPr>
              <p:spPr bwMode="auto">
                <a:xfrm>
                  <a:off x="4887" y="179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F</a:t>
                  </a:r>
                </a:p>
              </p:txBody>
            </p:sp>
            <p:sp>
              <p:nvSpPr>
                <p:cNvPr id="98" name="Rectangle 79"/>
                <p:cNvSpPr>
                  <a:spLocks noChangeArrowheads="1"/>
                </p:cNvSpPr>
                <p:nvPr/>
              </p:nvSpPr>
              <p:spPr bwMode="auto">
                <a:xfrm>
                  <a:off x="5175" y="179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Ne</a:t>
                  </a:r>
                </a:p>
              </p:txBody>
            </p:sp>
            <p:sp>
              <p:nvSpPr>
                <p:cNvPr id="99" name="Rectangle 80"/>
                <p:cNvSpPr>
                  <a:spLocks noChangeArrowheads="1"/>
                </p:cNvSpPr>
                <p:nvPr/>
              </p:nvSpPr>
              <p:spPr bwMode="auto">
                <a:xfrm>
                  <a:off x="5175" y="2084"/>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Ar</a:t>
                  </a:r>
                </a:p>
              </p:txBody>
            </p:sp>
            <p:sp>
              <p:nvSpPr>
                <p:cNvPr id="100" name="Rectangle 81"/>
                <p:cNvSpPr>
                  <a:spLocks noChangeArrowheads="1"/>
                </p:cNvSpPr>
                <p:nvPr/>
              </p:nvSpPr>
              <p:spPr bwMode="auto">
                <a:xfrm>
                  <a:off x="5175" y="294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Rn</a:t>
                  </a:r>
                </a:p>
              </p:txBody>
            </p:sp>
            <p:sp>
              <p:nvSpPr>
                <p:cNvPr id="101" name="Rectangle 82"/>
                <p:cNvSpPr>
                  <a:spLocks noChangeArrowheads="1"/>
                </p:cNvSpPr>
                <p:nvPr/>
              </p:nvSpPr>
              <p:spPr bwMode="auto">
                <a:xfrm>
                  <a:off x="4887"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I</a:t>
                  </a:r>
                </a:p>
              </p:txBody>
            </p:sp>
            <p:sp>
              <p:nvSpPr>
                <p:cNvPr id="102" name="Rectangle 83"/>
                <p:cNvSpPr>
                  <a:spLocks noChangeArrowheads="1"/>
                </p:cNvSpPr>
                <p:nvPr/>
              </p:nvSpPr>
              <p:spPr bwMode="auto">
                <a:xfrm>
                  <a:off x="4023" y="2084"/>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Si</a:t>
                  </a:r>
                </a:p>
              </p:txBody>
            </p:sp>
            <p:sp>
              <p:nvSpPr>
                <p:cNvPr id="103" name="Rectangle 84"/>
                <p:cNvSpPr>
                  <a:spLocks noChangeArrowheads="1"/>
                </p:cNvSpPr>
                <p:nvPr/>
              </p:nvSpPr>
              <p:spPr bwMode="auto">
                <a:xfrm>
                  <a:off x="5175" y="2660"/>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Xe</a:t>
                  </a:r>
                </a:p>
              </p:txBody>
            </p:sp>
            <p:sp>
              <p:nvSpPr>
                <p:cNvPr id="104" name="Rectangle 85"/>
                <p:cNvSpPr>
                  <a:spLocks noChangeArrowheads="1"/>
                </p:cNvSpPr>
                <p:nvPr/>
              </p:nvSpPr>
              <p:spPr bwMode="auto">
                <a:xfrm>
                  <a:off x="5175" y="1508"/>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He</a:t>
                  </a:r>
                </a:p>
              </p:txBody>
            </p:sp>
            <p:sp>
              <p:nvSpPr>
                <p:cNvPr id="105" name="Rectangle 86"/>
                <p:cNvSpPr>
                  <a:spLocks noChangeArrowheads="1"/>
                </p:cNvSpPr>
                <p:nvPr/>
              </p:nvSpPr>
              <p:spPr bwMode="auto">
                <a:xfrm>
                  <a:off x="3735" y="179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B</a:t>
                  </a:r>
                </a:p>
              </p:txBody>
            </p:sp>
            <p:sp>
              <p:nvSpPr>
                <p:cNvPr id="106" name="Rectangle 87"/>
                <p:cNvSpPr>
                  <a:spLocks noChangeArrowheads="1"/>
                </p:cNvSpPr>
                <p:nvPr/>
              </p:nvSpPr>
              <p:spPr bwMode="auto">
                <a:xfrm>
                  <a:off x="4023" y="1796"/>
                  <a:ext cx="288" cy="2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t>C</a:t>
                  </a:r>
                </a:p>
              </p:txBody>
            </p:sp>
            <p:sp>
              <p:nvSpPr>
                <p:cNvPr id="107" name="Rectangle 88"/>
                <p:cNvSpPr>
                  <a:spLocks noChangeArrowheads="1"/>
                </p:cNvSpPr>
                <p:nvPr/>
              </p:nvSpPr>
              <p:spPr bwMode="auto">
                <a:xfrm>
                  <a:off x="4311" y="2372"/>
                  <a:ext cx="288" cy="288"/>
                </a:xfrm>
                <a:prstGeom prst="rect">
                  <a:avLst/>
                </a:prstGeom>
                <a:solidFill>
                  <a:srgbClr val="77777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As</a:t>
                  </a:r>
                </a:p>
              </p:txBody>
            </p:sp>
            <p:sp>
              <p:nvSpPr>
                <p:cNvPr id="108" name="Line 89"/>
                <p:cNvSpPr>
                  <a:spLocks noChangeShapeType="1"/>
                </p:cNvSpPr>
                <p:nvPr/>
              </p:nvSpPr>
              <p:spPr bwMode="auto">
                <a:xfrm>
                  <a:off x="3735" y="1796"/>
                  <a:ext cx="0" cy="2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400"/>
                </a:p>
              </p:txBody>
            </p:sp>
            <p:sp>
              <p:nvSpPr>
                <p:cNvPr id="109" name="Line 90"/>
                <p:cNvSpPr>
                  <a:spLocks noChangeShapeType="1"/>
                </p:cNvSpPr>
                <p:nvPr/>
              </p:nvSpPr>
              <p:spPr bwMode="auto">
                <a:xfrm>
                  <a:off x="3735" y="2084"/>
                  <a:ext cx="288" cy="0"/>
                </a:xfrm>
                <a:prstGeom prst="line">
                  <a:avLst/>
                </a:prstGeom>
                <a:no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400"/>
                </a:p>
              </p:txBody>
            </p:sp>
            <p:sp>
              <p:nvSpPr>
                <p:cNvPr id="110" name="Line 91"/>
                <p:cNvSpPr>
                  <a:spLocks noChangeShapeType="1"/>
                </p:cNvSpPr>
                <p:nvPr/>
              </p:nvSpPr>
              <p:spPr bwMode="auto">
                <a:xfrm>
                  <a:off x="4023" y="2084"/>
                  <a:ext cx="0" cy="288"/>
                </a:xfrm>
                <a:prstGeom prst="line">
                  <a:avLst/>
                </a:prstGeom>
                <a:no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400"/>
                </a:p>
              </p:txBody>
            </p:sp>
            <p:sp>
              <p:nvSpPr>
                <p:cNvPr id="111" name="Line 92"/>
                <p:cNvSpPr>
                  <a:spLocks noChangeShapeType="1"/>
                </p:cNvSpPr>
                <p:nvPr/>
              </p:nvSpPr>
              <p:spPr bwMode="auto">
                <a:xfrm>
                  <a:off x="4311" y="2372"/>
                  <a:ext cx="0" cy="288"/>
                </a:xfrm>
                <a:prstGeom prst="lin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400"/>
                </a:p>
              </p:txBody>
            </p:sp>
            <p:sp>
              <p:nvSpPr>
                <p:cNvPr id="112" name="Line 93"/>
                <p:cNvSpPr>
                  <a:spLocks noChangeShapeType="1"/>
                </p:cNvSpPr>
                <p:nvPr/>
              </p:nvSpPr>
              <p:spPr bwMode="auto">
                <a:xfrm>
                  <a:off x="4599" y="2660"/>
                  <a:ext cx="0" cy="2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400"/>
                </a:p>
              </p:txBody>
            </p:sp>
            <p:sp>
              <p:nvSpPr>
                <p:cNvPr id="113" name="Line 94"/>
                <p:cNvSpPr>
                  <a:spLocks noChangeShapeType="1"/>
                </p:cNvSpPr>
                <p:nvPr/>
              </p:nvSpPr>
              <p:spPr bwMode="auto">
                <a:xfrm>
                  <a:off x="4887" y="2948"/>
                  <a:ext cx="0" cy="288"/>
                </a:xfrm>
                <a:prstGeom prst="lin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400"/>
                </a:p>
              </p:txBody>
            </p:sp>
            <p:sp>
              <p:nvSpPr>
                <p:cNvPr id="114" name="Line 95"/>
                <p:cNvSpPr>
                  <a:spLocks noChangeShapeType="1"/>
                </p:cNvSpPr>
                <p:nvPr/>
              </p:nvSpPr>
              <p:spPr bwMode="auto">
                <a:xfrm>
                  <a:off x="4023" y="237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400"/>
                </a:p>
              </p:txBody>
            </p:sp>
            <p:sp>
              <p:nvSpPr>
                <p:cNvPr id="115" name="Line 96"/>
                <p:cNvSpPr>
                  <a:spLocks noChangeShapeType="1"/>
                </p:cNvSpPr>
                <p:nvPr/>
              </p:nvSpPr>
              <p:spPr bwMode="auto">
                <a:xfrm>
                  <a:off x="4311" y="2660"/>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400"/>
                </a:p>
              </p:txBody>
            </p:sp>
            <p:sp>
              <p:nvSpPr>
                <p:cNvPr id="116" name="Line 97"/>
                <p:cNvSpPr>
                  <a:spLocks noChangeShapeType="1"/>
                </p:cNvSpPr>
                <p:nvPr/>
              </p:nvSpPr>
              <p:spPr bwMode="auto">
                <a:xfrm>
                  <a:off x="4599" y="2948"/>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400"/>
                </a:p>
              </p:txBody>
            </p:sp>
            <p:sp>
              <p:nvSpPr>
                <p:cNvPr id="117" name="Line 98"/>
                <p:cNvSpPr>
                  <a:spLocks noChangeShapeType="1"/>
                </p:cNvSpPr>
                <p:nvPr/>
              </p:nvSpPr>
              <p:spPr bwMode="auto">
                <a:xfrm>
                  <a:off x="5175" y="1508"/>
                  <a:ext cx="0" cy="1728"/>
                </a:xfrm>
                <a:prstGeom prst="line">
                  <a:avLst/>
                </a:prstGeom>
                <a:no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400"/>
                </a:p>
              </p:txBody>
            </p:sp>
          </p:grpSp>
          <p:sp>
            <p:nvSpPr>
              <p:cNvPr id="16" name="TextBox 15"/>
              <p:cNvSpPr txBox="1"/>
              <p:nvPr/>
            </p:nvSpPr>
            <p:spPr>
              <a:xfrm>
                <a:off x="446601" y="2411009"/>
                <a:ext cx="552076" cy="615554"/>
              </a:xfrm>
              <a:prstGeom prst="rect">
                <a:avLst/>
              </a:prstGeom>
              <a:noFill/>
            </p:spPr>
            <p:txBody>
              <a:bodyPr wrap="none" rtlCol="0">
                <a:spAutoFit/>
              </a:bodyPr>
              <a:lstStyle/>
              <a:p>
                <a:r>
                  <a:rPr lang="en-GB" sz="1400" dirty="0" smtClean="0"/>
                  <a:t>1</a:t>
                </a:r>
                <a:endParaRPr lang="en-GB" sz="1400" dirty="0"/>
              </a:p>
            </p:txBody>
          </p:sp>
          <p:sp>
            <p:nvSpPr>
              <p:cNvPr id="17" name="TextBox 16"/>
              <p:cNvSpPr txBox="1"/>
              <p:nvPr/>
            </p:nvSpPr>
            <p:spPr>
              <a:xfrm>
                <a:off x="882961" y="2411007"/>
                <a:ext cx="552076" cy="615554"/>
              </a:xfrm>
              <a:prstGeom prst="rect">
                <a:avLst/>
              </a:prstGeom>
              <a:noFill/>
            </p:spPr>
            <p:txBody>
              <a:bodyPr wrap="none" rtlCol="0">
                <a:spAutoFit/>
              </a:bodyPr>
              <a:lstStyle/>
              <a:p>
                <a:r>
                  <a:rPr lang="en-GB" sz="1400" dirty="0" smtClean="0"/>
                  <a:t>2</a:t>
                </a:r>
                <a:endParaRPr lang="en-GB" sz="1400" dirty="0"/>
              </a:p>
            </p:txBody>
          </p:sp>
          <p:sp>
            <p:nvSpPr>
              <p:cNvPr id="18" name="TextBox 17"/>
              <p:cNvSpPr txBox="1"/>
              <p:nvPr/>
            </p:nvSpPr>
            <p:spPr>
              <a:xfrm>
                <a:off x="5912161" y="2411011"/>
                <a:ext cx="552076" cy="615554"/>
              </a:xfrm>
              <a:prstGeom prst="rect">
                <a:avLst/>
              </a:prstGeom>
              <a:noFill/>
            </p:spPr>
            <p:txBody>
              <a:bodyPr wrap="none" rtlCol="0">
                <a:spAutoFit/>
              </a:bodyPr>
              <a:lstStyle/>
              <a:p>
                <a:r>
                  <a:rPr lang="en-GB" sz="1400" dirty="0" smtClean="0"/>
                  <a:t>3</a:t>
                </a:r>
                <a:endParaRPr lang="en-GB" sz="1400" dirty="0"/>
              </a:p>
            </p:txBody>
          </p:sp>
          <p:sp>
            <p:nvSpPr>
              <p:cNvPr id="19" name="TextBox 18"/>
              <p:cNvSpPr txBox="1"/>
              <p:nvPr/>
            </p:nvSpPr>
            <p:spPr>
              <a:xfrm>
                <a:off x="6369361" y="2411015"/>
                <a:ext cx="552076" cy="615554"/>
              </a:xfrm>
              <a:prstGeom prst="rect">
                <a:avLst/>
              </a:prstGeom>
              <a:noFill/>
            </p:spPr>
            <p:txBody>
              <a:bodyPr wrap="none" rtlCol="0">
                <a:spAutoFit/>
              </a:bodyPr>
              <a:lstStyle/>
              <a:p>
                <a:r>
                  <a:rPr lang="en-GB" sz="1400" dirty="0" smtClean="0"/>
                  <a:t>4</a:t>
                </a:r>
                <a:endParaRPr lang="en-GB" sz="1400" dirty="0"/>
              </a:p>
            </p:txBody>
          </p:sp>
          <p:sp>
            <p:nvSpPr>
              <p:cNvPr id="20" name="TextBox 19"/>
              <p:cNvSpPr txBox="1"/>
              <p:nvPr/>
            </p:nvSpPr>
            <p:spPr>
              <a:xfrm>
                <a:off x="6826561" y="2411015"/>
                <a:ext cx="552076" cy="615554"/>
              </a:xfrm>
              <a:prstGeom prst="rect">
                <a:avLst/>
              </a:prstGeom>
              <a:noFill/>
            </p:spPr>
            <p:txBody>
              <a:bodyPr wrap="none" rtlCol="0">
                <a:spAutoFit/>
              </a:bodyPr>
              <a:lstStyle/>
              <a:p>
                <a:r>
                  <a:rPr lang="en-GB" sz="1400" dirty="0" smtClean="0"/>
                  <a:t>5</a:t>
                </a:r>
                <a:endParaRPr lang="en-GB" sz="1400" dirty="0"/>
              </a:p>
            </p:txBody>
          </p:sp>
          <p:sp>
            <p:nvSpPr>
              <p:cNvPr id="21" name="TextBox 20"/>
              <p:cNvSpPr txBox="1"/>
              <p:nvPr/>
            </p:nvSpPr>
            <p:spPr>
              <a:xfrm>
                <a:off x="7283761" y="2411015"/>
                <a:ext cx="552076" cy="615554"/>
              </a:xfrm>
              <a:prstGeom prst="rect">
                <a:avLst/>
              </a:prstGeom>
              <a:noFill/>
            </p:spPr>
            <p:txBody>
              <a:bodyPr wrap="none" rtlCol="0">
                <a:spAutoFit/>
              </a:bodyPr>
              <a:lstStyle/>
              <a:p>
                <a:r>
                  <a:rPr lang="en-GB" sz="1400" dirty="0" smtClean="0"/>
                  <a:t>6</a:t>
                </a:r>
                <a:endParaRPr lang="en-GB" sz="1400" dirty="0"/>
              </a:p>
            </p:txBody>
          </p:sp>
          <p:sp>
            <p:nvSpPr>
              <p:cNvPr id="22" name="TextBox 21"/>
              <p:cNvSpPr txBox="1"/>
              <p:nvPr/>
            </p:nvSpPr>
            <p:spPr>
              <a:xfrm>
                <a:off x="7756915" y="2411015"/>
                <a:ext cx="552076" cy="615554"/>
              </a:xfrm>
              <a:prstGeom prst="rect">
                <a:avLst/>
              </a:prstGeom>
              <a:noFill/>
            </p:spPr>
            <p:txBody>
              <a:bodyPr wrap="none" rtlCol="0">
                <a:spAutoFit/>
              </a:bodyPr>
              <a:lstStyle/>
              <a:p>
                <a:r>
                  <a:rPr lang="en-GB" sz="1400" dirty="0" smtClean="0"/>
                  <a:t>7</a:t>
                </a:r>
                <a:endParaRPr lang="en-GB" sz="1400" dirty="0"/>
              </a:p>
            </p:txBody>
          </p:sp>
          <p:sp>
            <p:nvSpPr>
              <p:cNvPr id="23" name="TextBox 22"/>
              <p:cNvSpPr txBox="1"/>
              <p:nvPr/>
            </p:nvSpPr>
            <p:spPr>
              <a:xfrm>
                <a:off x="8198161" y="2411012"/>
                <a:ext cx="456898" cy="535601"/>
              </a:xfrm>
              <a:prstGeom prst="rect">
                <a:avLst/>
              </a:prstGeom>
              <a:noFill/>
            </p:spPr>
            <p:txBody>
              <a:bodyPr wrap="none" rtlCol="0">
                <a:spAutoFit/>
              </a:bodyPr>
              <a:lstStyle/>
              <a:p>
                <a:r>
                  <a:rPr lang="en-GB" sz="1400" dirty="0" smtClean="0"/>
                  <a:t>0</a:t>
                </a:r>
                <a:endParaRPr lang="en-GB" sz="1400" dirty="0"/>
              </a:p>
            </p:txBody>
          </p:sp>
        </p:grpSp>
        <p:cxnSp>
          <p:nvCxnSpPr>
            <p:cNvPr id="6" name="Straight Connector 5"/>
            <p:cNvCxnSpPr>
              <a:endCxn id="110" idx="0"/>
            </p:cNvCxnSpPr>
            <p:nvPr/>
          </p:nvCxnSpPr>
          <p:spPr>
            <a:xfrm>
              <a:off x="6403975" y="3278089"/>
              <a:ext cx="0" cy="457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867460" y="3755439"/>
              <a:ext cx="0" cy="457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318375" y="4192489"/>
              <a:ext cx="0" cy="457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775575" y="4669839"/>
              <a:ext cx="0" cy="457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220399" y="5127039"/>
              <a:ext cx="0" cy="457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6403976" y="3755439"/>
              <a:ext cx="463484"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6867460" y="4192489"/>
              <a:ext cx="463484"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7312091" y="4649689"/>
              <a:ext cx="463484"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7756915" y="5106889"/>
              <a:ext cx="463484"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8" name="Rectangle 117"/>
          <p:cNvSpPr/>
          <p:nvPr/>
        </p:nvSpPr>
        <p:spPr>
          <a:xfrm>
            <a:off x="54851" y="550123"/>
            <a:ext cx="3586468" cy="6263253"/>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GB" b="1" dirty="0">
                <a:cs typeface="Arial" pitchFamily="34" charset="0"/>
              </a:rPr>
              <a:t>Elements</a:t>
            </a:r>
            <a:r>
              <a:rPr lang="en-GB" dirty="0">
                <a:cs typeface="Arial" pitchFamily="34" charset="0"/>
              </a:rPr>
              <a:t> in the </a:t>
            </a:r>
            <a:r>
              <a:rPr lang="en-GB" b="1" dirty="0">
                <a:cs typeface="Arial" pitchFamily="34" charset="0"/>
              </a:rPr>
              <a:t>same</a:t>
            </a:r>
            <a:r>
              <a:rPr lang="en-GB" dirty="0">
                <a:cs typeface="Arial" pitchFamily="34" charset="0"/>
              </a:rPr>
              <a:t> </a:t>
            </a:r>
            <a:r>
              <a:rPr lang="en-GB" b="1" dirty="0">
                <a:cs typeface="Arial" pitchFamily="34" charset="0"/>
              </a:rPr>
              <a:t>group</a:t>
            </a:r>
            <a:r>
              <a:rPr lang="en-GB" dirty="0">
                <a:cs typeface="Arial" pitchFamily="34" charset="0"/>
              </a:rPr>
              <a:t> in the periodic table</a:t>
            </a:r>
          </a:p>
          <a:p>
            <a:pPr algn="ctr"/>
            <a:r>
              <a:rPr lang="en-GB" dirty="0">
                <a:cs typeface="Arial" pitchFamily="34" charset="0"/>
              </a:rPr>
              <a:t>have the </a:t>
            </a:r>
            <a:r>
              <a:rPr lang="en-GB" b="1" dirty="0">
                <a:cs typeface="Arial" pitchFamily="34" charset="0"/>
              </a:rPr>
              <a:t>same</a:t>
            </a:r>
            <a:r>
              <a:rPr lang="en-GB" dirty="0">
                <a:cs typeface="Arial" pitchFamily="34" charset="0"/>
              </a:rPr>
              <a:t> </a:t>
            </a:r>
            <a:r>
              <a:rPr lang="en-GB" b="1" dirty="0">
                <a:cs typeface="Arial" pitchFamily="34" charset="0"/>
              </a:rPr>
              <a:t>number</a:t>
            </a:r>
            <a:r>
              <a:rPr lang="en-GB" dirty="0">
                <a:cs typeface="Arial" pitchFamily="34" charset="0"/>
              </a:rPr>
              <a:t> of </a:t>
            </a:r>
            <a:r>
              <a:rPr lang="en-GB" b="1" dirty="0">
                <a:cs typeface="Arial" pitchFamily="34" charset="0"/>
              </a:rPr>
              <a:t>electrons</a:t>
            </a:r>
            <a:r>
              <a:rPr lang="en-GB" dirty="0">
                <a:cs typeface="Arial" pitchFamily="34" charset="0"/>
              </a:rPr>
              <a:t> in their </a:t>
            </a:r>
            <a:r>
              <a:rPr lang="en-GB" b="1" dirty="0" smtClean="0">
                <a:cs typeface="Arial" pitchFamily="34" charset="0"/>
              </a:rPr>
              <a:t>outer</a:t>
            </a:r>
            <a:r>
              <a:rPr lang="en-GB" dirty="0" smtClean="0">
                <a:cs typeface="Arial" pitchFamily="34" charset="0"/>
              </a:rPr>
              <a:t> </a:t>
            </a:r>
            <a:r>
              <a:rPr lang="en-GB" b="1" dirty="0" smtClean="0">
                <a:cs typeface="Arial" pitchFamily="34" charset="0"/>
              </a:rPr>
              <a:t>shell</a:t>
            </a:r>
            <a:r>
              <a:rPr lang="en-GB" dirty="0" smtClean="0">
                <a:cs typeface="Arial" pitchFamily="34" charset="0"/>
              </a:rPr>
              <a:t> so they have </a:t>
            </a:r>
            <a:r>
              <a:rPr lang="en-GB" b="1" dirty="0" smtClean="0">
                <a:cs typeface="Arial" pitchFamily="34" charset="0"/>
              </a:rPr>
              <a:t>similar</a:t>
            </a:r>
            <a:r>
              <a:rPr lang="en-GB" dirty="0" smtClean="0">
                <a:cs typeface="Arial" pitchFamily="34" charset="0"/>
              </a:rPr>
              <a:t> </a:t>
            </a:r>
            <a:r>
              <a:rPr lang="en-GB" b="1" dirty="0">
                <a:cs typeface="Arial" pitchFamily="34" charset="0"/>
              </a:rPr>
              <a:t>chemical</a:t>
            </a:r>
            <a:r>
              <a:rPr lang="en-GB" dirty="0">
                <a:cs typeface="Arial" pitchFamily="34" charset="0"/>
              </a:rPr>
              <a:t> </a:t>
            </a:r>
            <a:r>
              <a:rPr lang="en-GB" b="1" dirty="0">
                <a:cs typeface="Arial" pitchFamily="34" charset="0"/>
              </a:rPr>
              <a:t>properties</a:t>
            </a:r>
            <a:r>
              <a:rPr lang="en-GB" dirty="0" smtClean="0">
                <a:cs typeface="Arial" pitchFamily="34" charset="0"/>
              </a:rPr>
              <a:t>.</a:t>
            </a:r>
          </a:p>
          <a:p>
            <a:pPr algn="ctr"/>
            <a:r>
              <a:rPr lang="en-GB" dirty="0" smtClean="0">
                <a:cs typeface="Arial" pitchFamily="34" charset="0"/>
              </a:rPr>
              <a:t>E.g. Group 1 Alkali metals</a:t>
            </a:r>
          </a:p>
          <a:p>
            <a:pPr algn="ctr"/>
            <a:endParaRPr lang="en-GB" dirty="0" smtClean="0">
              <a:cs typeface="Arial" pitchFamily="34" charset="0"/>
            </a:endParaRPr>
          </a:p>
          <a:p>
            <a:pPr algn="ctr"/>
            <a:endParaRPr lang="en-GB" dirty="0">
              <a:cs typeface="Arial" pitchFamily="34" charset="0"/>
            </a:endParaRPr>
          </a:p>
          <a:p>
            <a:pPr algn="ctr"/>
            <a:endParaRPr lang="en-GB" dirty="0" smtClean="0">
              <a:cs typeface="Arial" pitchFamily="34" charset="0"/>
            </a:endParaRPr>
          </a:p>
          <a:p>
            <a:pPr algn="ctr"/>
            <a:endParaRPr lang="en-GB" dirty="0">
              <a:cs typeface="Arial" pitchFamily="34" charset="0"/>
            </a:endParaRPr>
          </a:p>
          <a:p>
            <a:pPr algn="ctr"/>
            <a:endParaRPr lang="en-GB" dirty="0" smtClean="0">
              <a:cs typeface="Arial" pitchFamily="34" charset="0"/>
            </a:endParaRPr>
          </a:p>
          <a:p>
            <a:pPr algn="ctr"/>
            <a:endParaRPr lang="en-GB" dirty="0">
              <a:cs typeface="Arial" pitchFamily="34" charset="0"/>
            </a:endParaRPr>
          </a:p>
          <a:p>
            <a:pPr algn="ctr"/>
            <a:r>
              <a:rPr lang="en-GB" sz="1600" b="1" dirty="0" smtClean="0"/>
              <a:t>Reactions </a:t>
            </a:r>
            <a:r>
              <a:rPr lang="en-GB" sz="1600" b="1" dirty="0"/>
              <a:t>of group 1 elements with </a:t>
            </a:r>
            <a:r>
              <a:rPr lang="en-GB" sz="1600" b="1" dirty="0" smtClean="0"/>
              <a:t>water</a:t>
            </a:r>
          </a:p>
          <a:p>
            <a:r>
              <a:rPr lang="en-GB" dirty="0"/>
              <a:t>Lithium, sodium and potassium all react vigorously with </a:t>
            </a:r>
            <a:r>
              <a:rPr lang="en-GB" dirty="0" smtClean="0"/>
              <a:t>water.</a:t>
            </a:r>
          </a:p>
          <a:p>
            <a:pPr algn="ctr"/>
            <a:r>
              <a:rPr lang="en-GB" sz="1600" b="1" dirty="0" smtClean="0"/>
              <a:t>metal </a:t>
            </a:r>
            <a:r>
              <a:rPr lang="en-GB" sz="1600" b="1" dirty="0"/>
              <a:t>+ water → metal hydroxide + hydrogen</a:t>
            </a:r>
          </a:p>
          <a:p>
            <a:pPr algn="ctr"/>
            <a:r>
              <a:rPr lang="en-GB" sz="1700" dirty="0"/>
              <a:t>The </a:t>
            </a:r>
            <a:r>
              <a:rPr lang="en-GB" sz="1700" b="1" dirty="0"/>
              <a:t>metal</a:t>
            </a:r>
            <a:r>
              <a:rPr lang="en-GB" sz="1700" dirty="0"/>
              <a:t> </a:t>
            </a:r>
            <a:r>
              <a:rPr lang="en-GB" sz="1700" b="1" dirty="0"/>
              <a:t>hydroxides</a:t>
            </a:r>
            <a:r>
              <a:rPr lang="en-GB" sz="1700" dirty="0"/>
              <a:t> are strong </a:t>
            </a:r>
            <a:r>
              <a:rPr lang="en-GB" sz="1700" dirty="0" smtClean="0"/>
              <a:t>alkalis. The </a:t>
            </a:r>
            <a:r>
              <a:rPr lang="en-GB" sz="1700" b="1" dirty="0"/>
              <a:t>group 1 elements </a:t>
            </a:r>
            <a:r>
              <a:rPr lang="en-GB" sz="1700" dirty="0"/>
              <a:t>need to be stored under </a:t>
            </a:r>
            <a:r>
              <a:rPr lang="en-GB" sz="1700" b="1" dirty="0"/>
              <a:t>oi</a:t>
            </a:r>
            <a:r>
              <a:rPr lang="en-GB" sz="1700" dirty="0"/>
              <a:t>l to prevent them reacting with </a:t>
            </a:r>
            <a:r>
              <a:rPr lang="en-GB" sz="1700" b="1" dirty="0"/>
              <a:t>oxygen</a:t>
            </a:r>
            <a:r>
              <a:rPr lang="en-GB" sz="1700" dirty="0"/>
              <a:t> and </a:t>
            </a:r>
            <a:r>
              <a:rPr lang="en-GB" sz="1700" b="1" dirty="0"/>
              <a:t>water</a:t>
            </a:r>
            <a:r>
              <a:rPr lang="en-GB" sz="1700" dirty="0"/>
              <a:t> vapour in the </a:t>
            </a:r>
            <a:r>
              <a:rPr lang="en-GB" sz="1700" b="1" dirty="0"/>
              <a:t>air</a:t>
            </a:r>
            <a:r>
              <a:rPr lang="en-GB" sz="1700" dirty="0" smtClean="0"/>
              <a:t>.</a:t>
            </a:r>
            <a:endParaRPr lang="en-GB" sz="1700" dirty="0">
              <a:cs typeface="Arial" pitchFamily="34" charset="0"/>
            </a:endParaRPr>
          </a:p>
        </p:txBody>
      </p:sp>
      <p:grpSp>
        <p:nvGrpSpPr>
          <p:cNvPr id="119" name="Group 4"/>
          <p:cNvGrpSpPr>
            <a:grpSpLocks/>
          </p:cNvGrpSpPr>
          <p:nvPr/>
        </p:nvGrpSpPr>
        <p:grpSpPr bwMode="auto">
          <a:xfrm>
            <a:off x="547014" y="2516174"/>
            <a:ext cx="790263" cy="1206132"/>
            <a:chOff x="733" y="774"/>
            <a:chExt cx="652" cy="2228"/>
          </a:xfrm>
          <a:solidFill>
            <a:srgbClr val="C00000"/>
          </a:solidFill>
        </p:grpSpPr>
        <p:sp>
          <p:nvSpPr>
            <p:cNvPr id="120" name="Rectangle 5"/>
            <p:cNvSpPr>
              <a:spLocks noChangeArrowheads="1"/>
            </p:cNvSpPr>
            <p:nvPr/>
          </p:nvSpPr>
          <p:spPr bwMode="auto">
            <a:xfrm>
              <a:off x="733" y="774"/>
              <a:ext cx="652" cy="446"/>
            </a:xfrm>
            <a:prstGeom prst="rect">
              <a:avLst/>
            </a:prstGeom>
            <a:grpFill/>
            <a:ln w="12700">
              <a:solidFill>
                <a:schemeClr val="bg1"/>
              </a:solidFill>
              <a:miter lim="800000"/>
              <a:headEnd/>
              <a:tailEnd/>
            </a:ln>
          </p:spPr>
          <p:txBody>
            <a:bodyPr wrap="none" anchor="ctr"/>
            <a:lstStyle/>
            <a:p>
              <a:pPr algn="ctr"/>
              <a:r>
                <a:rPr lang="en-GB" b="1" dirty="0">
                  <a:solidFill>
                    <a:schemeClr val="bg1"/>
                  </a:solidFill>
                </a:rPr>
                <a:t>Li</a:t>
              </a:r>
            </a:p>
          </p:txBody>
        </p:sp>
        <p:sp>
          <p:nvSpPr>
            <p:cNvPr id="121" name="Rectangle 6"/>
            <p:cNvSpPr>
              <a:spLocks noChangeArrowheads="1"/>
            </p:cNvSpPr>
            <p:nvPr/>
          </p:nvSpPr>
          <p:spPr bwMode="auto">
            <a:xfrm>
              <a:off x="733" y="1220"/>
              <a:ext cx="652" cy="445"/>
            </a:xfrm>
            <a:prstGeom prst="rect">
              <a:avLst/>
            </a:prstGeom>
            <a:grpFill/>
            <a:ln w="12700">
              <a:solidFill>
                <a:schemeClr val="bg1"/>
              </a:solidFill>
              <a:miter lim="800000"/>
              <a:headEnd/>
              <a:tailEnd/>
            </a:ln>
          </p:spPr>
          <p:txBody>
            <a:bodyPr wrap="none" anchor="ctr"/>
            <a:lstStyle/>
            <a:p>
              <a:pPr algn="ctr"/>
              <a:r>
                <a:rPr lang="en-GB" b="1" dirty="0">
                  <a:solidFill>
                    <a:schemeClr val="bg1"/>
                  </a:solidFill>
                </a:rPr>
                <a:t>Na</a:t>
              </a:r>
            </a:p>
          </p:txBody>
        </p:sp>
        <p:sp>
          <p:nvSpPr>
            <p:cNvPr id="122" name="Rectangle 7"/>
            <p:cNvSpPr>
              <a:spLocks noChangeArrowheads="1"/>
            </p:cNvSpPr>
            <p:nvPr/>
          </p:nvSpPr>
          <p:spPr bwMode="auto">
            <a:xfrm>
              <a:off x="733" y="1665"/>
              <a:ext cx="652" cy="446"/>
            </a:xfrm>
            <a:prstGeom prst="rect">
              <a:avLst/>
            </a:prstGeom>
            <a:grpFill/>
            <a:ln w="12700">
              <a:solidFill>
                <a:schemeClr val="bg1"/>
              </a:solidFill>
              <a:miter lim="800000"/>
              <a:headEnd/>
              <a:tailEnd/>
            </a:ln>
          </p:spPr>
          <p:txBody>
            <a:bodyPr wrap="none" anchor="ctr"/>
            <a:lstStyle/>
            <a:p>
              <a:pPr algn="ctr"/>
              <a:r>
                <a:rPr lang="en-GB" b="1">
                  <a:solidFill>
                    <a:schemeClr val="bg1"/>
                  </a:solidFill>
                </a:rPr>
                <a:t>K</a:t>
              </a:r>
            </a:p>
          </p:txBody>
        </p:sp>
        <p:sp>
          <p:nvSpPr>
            <p:cNvPr id="123" name="Rectangle 8"/>
            <p:cNvSpPr>
              <a:spLocks noChangeArrowheads="1"/>
            </p:cNvSpPr>
            <p:nvPr/>
          </p:nvSpPr>
          <p:spPr bwMode="auto">
            <a:xfrm>
              <a:off x="733" y="2111"/>
              <a:ext cx="652" cy="445"/>
            </a:xfrm>
            <a:prstGeom prst="rect">
              <a:avLst/>
            </a:prstGeom>
            <a:grpFill/>
            <a:ln w="12700">
              <a:solidFill>
                <a:schemeClr val="bg1"/>
              </a:solidFill>
              <a:miter lim="800000"/>
              <a:headEnd/>
              <a:tailEnd/>
            </a:ln>
          </p:spPr>
          <p:txBody>
            <a:bodyPr wrap="none" anchor="ctr"/>
            <a:lstStyle/>
            <a:p>
              <a:pPr algn="ctr"/>
              <a:r>
                <a:rPr lang="en-GB" b="1">
                  <a:solidFill>
                    <a:schemeClr val="bg1"/>
                  </a:solidFill>
                </a:rPr>
                <a:t>Rb</a:t>
              </a:r>
            </a:p>
          </p:txBody>
        </p:sp>
        <p:sp>
          <p:nvSpPr>
            <p:cNvPr id="124" name="Rectangle 9"/>
            <p:cNvSpPr>
              <a:spLocks noChangeArrowheads="1"/>
            </p:cNvSpPr>
            <p:nvPr/>
          </p:nvSpPr>
          <p:spPr bwMode="auto">
            <a:xfrm>
              <a:off x="733" y="2556"/>
              <a:ext cx="652" cy="446"/>
            </a:xfrm>
            <a:prstGeom prst="rect">
              <a:avLst/>
            </a:prstGeom>
            <a:grpFill/>
            <a:ln w="12700">
              <a:solidFill>
                <a:schemeClr val="bg1"/>
              </a:solidFill>
              <a:miter lim="800000"/>
              <a:headEnd/>
              <a:tailEnd/>
            </a:ln>
          </p:spPr>
          <p:txBody>
            <a:bodyPr wrap="none" anchor="ctr"/>
            <a:lstStyle/>
            <a:p>
              <a:pPr algn="ctr"/>
              <a:r>
                <a:rPr lang="en-GB" b="1">
                  <a:solidFill>
                    <a:schemeClr val="bg1"/>
                  </a:solidFill>
                </a:rPr>
                <a:t>Cs</a:t>
              </a:r>
            </a:p>
          </p:txBody>
        </p:sp>
      </p:grpSp>
      <p:sp>
        <p:nvSpPr>
          <p:cNvPr id="125" name="AutoShape 10"/>
          <p:cNvSpPr>
            <a:spLocks noChangeArrowheads="1"/>
          </p:cNvSpPr>
          <p:nvPr/>
        </p:nvSpPr>
        <p:spPr bwMode="auto">
          <a:xfrm>
            <a:off x="1714359" y="2492896"/>
            <a:ext cx="985433" cy="1271040"/>
          </a:xfrm>
          <a:prstGeom prst="downArrow">
            <a:avLst>
              <a:gd name="adj1" fmla="val 50000"/>
              <a:gd name="adj2" fmla="val 66105"/>
            </a:avLst>
          </a:prstGeom>
          <a:solidFill>
            <a:schemeClr val="accent2">
              <a:lumMod val="40000"/>
              <a:lumOff val="60000"/>
            </a:schemeClr>
          </a:solidFill>
          <a:ln w="9525">
            <a:solidFill>
              <a:schemeClr val="tx1"/>
            </a:solidFill>
            <a:miter lim="800000"/>
            <a:headEnd/>
            <a:tailEnd/>
          </a:ln>
        </p:spPr>
        <p:txBody>
          <a:bodyPr rot="10800000" vert="eaVert" wrap="none" anchor="ctr"/>
          <a:lstStyle/>
          <a:p>
            <a:pPr algn="ctr"/>
            <a:r>
              <a:rPr lang="en-GB" b="1" dirty="0"/>
              <a:t>Reactivity </a:t>
            </a:r>
            <a:endParaRPr lang="en-GB" b="1" dirty="0" smtClean="0"/>
          </a:p>
          <a:p>
            <a:pPr algn="ctr"/>
            <a:r>
              <a:rPr lang="en-GB" b="1" dirty="0" smtClean="0"/>
              <a:t>Increases</a:t>
            </a:r>
            <a:endParaRPr lang="en-GB" b="1" dirty="0"/>
          </a:p>
        </p:txBody>
      </p:sp>
      <p:sp>
        <p:nvSpPr>
          <p:cNvPr id="127" name="Rectangle 126"/>
          <p:cNvSpPr/>
          <p:nvPr/>
        </p:nvSpPr>
        <p:spPr>
          <a:xfrm>
            <a:off x="3641319" y="1519624"/>
            <a:ext cx="5470854" cy="923330"/>
          </a:xfrm>
          <a:prstGeom prst="rect">
            <a:avLst/>
          </a:prstGeom>
        </p:spPr>
        <p:txBody>
          <a:bodyPr wrap="square">
            <a:spAutoFit/>
          </a:bodyPr>
          <a:lstStyle/>
          <a:p>
            <a:pPr algn="r"/>
            <a:r>
              <a:rPr lang="en-GB" dirty="0" smtClean="0">
                <a:solidFill>
                  <a:srgbClr val="C00000"/>
                </a:solidFill>
              </a:rPr>
              <a:t>Elements in </a:t>
            </a:r>
            <a:r>
              <a:rPr lang="en-GB" b="1" dirty="0" smtClean="0">
                <a:solidFill>
                  <a:srgbClr val="C00000"/>
                </a:solidFill>
              </a:rPr>
              <a:t>Group</a:t>
            </a:r>
            <a:r>
              <a:rPr lang="en-GB" dirty="0" smtClean="0">
                <a:solidFill>
                  <a:srgbClr val="C00000"/>
                </a:solidFill>
              </a:rPr>
              <a:t> </a:t>
            </a:r>
            <a:r>
              <a:rPr lang="en-GB" b="1" dirty="0" smtClean="0">
                <a:solidFill>
                  <a:srgbClr val="C00000"/>
                </a:solidFill>
              </a:rPr>
              <a:t>0</a:t>
            </a:r>
            <a:r>
              <a:rPr lang="en-GB" dirty="0" smtClean="0">
                <a:solidFill>
                  <a:srgbClr val="C00000"/>
                </a:solidFill>
              </a:rPr>
              <a:t> of the periodic table are called the </a:t>
            </a:r>
            <a:r>
              <a:rPr lang="en-GB" b="1" dirty="0" smtClean="0">
                <a:solidFill>
                  <a:srgbClr val="C00000"/>
                </a:solidFill>
              </a:rPr>
              <a:t>noble</a:t>
            </a:r>
            <a:r>
              <a:rPr lang="en-GB" dirty="0" smtClean="0">
                <a:solidFill>
                  <a:srgbClr val="C00000"/>
                </a:solidFill>
              </a:rPr>
              <a:t> </a:t>
            </a:r>
            <a:r>
              <a:rPr lang="en-GB" b="1" dirty="0" smtClean="0">
                <a:solidFill>
                  <a:srgbClr val="C00000"/>
                </a:solidFill>
              </a:rPr>
              <a:t>gases</a:t>
            </a:r>
            <a:r>
              <a:rPr lang="en-GB" dirty="0" smtClean="0">
                <a:solidFill>
                  <a:srgbClr val="C00000"/>
                </a:solidFill>
              </a:rPr>
              <a:t>. They are unreactive because their atoms have </a:t>
            </a:r>
            <a:r>
              <a:rPr lang="en-GB" b="1" dirty="0" smtClean="0">
                <a:solidFill>
                  <a:srgbClr val="C00000"/>
                </a:solidFill>
              </a:rPr>
              <a:t>stable</a:t>
            </a:r>
            <a:r>
              <a:rPr lang="en-GB" dirty="0" smtClean="0">
                <a:solidFill>
                  <a:srgbClr val="C00000"/>
                </a:solidFill>
              </a:rPr>
              <a:t> arrangements of </a:t>
            </a:r>
            <a:r>
              <a:rPr lang="en-GB" b="1" dirty="0" smtClean="0">
                <a:solidFill>
                  <a:srgbClr val="C00000"/>
                </a:solidFill>
              </a:rPr>
              <a:t>electrons</a:t>
            </a:r>
            <a:r>
              <a:rPr lang="en-GB" dirty="0" smtClean="0">
                <a:solidFill>
                  <a:srgbClr val="C00000"/>
                </a:solidFill>
              </a:rPr>
              <a:t>. A full outer shell.  </a:t>
            </a:r>
            <a:endParaRPr lang="en-GB" dirty="0">
              <a:solidFill>
                <a:srgbClr val="C00000"/>
              </a:solidFill>
            </a:endParaRPr>
          </a:p>
        </p:txBody>
      </p:sp>
      <p:cxnSp>
        <p:nvCxnSpPr>
          <p:cNvPr id="129" name="Straight Arrow Connector 128"/>
          <p:cNvCxnSpPr/>
          <p:nvPr/>
        </p:nvCxnSpPr>
        <p:spPr>
          <a:xfrm>
            <a:off x="8630416" y="2442954"/>
            <a:ext cx="177973" cy="555378"/>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a:off x="2852192" y="2789295"/>
            <a:ext cx="806330" cy="973393"/>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36" name="Rectangle 135"/>
          <p:cNvSpPr/>
          <p:nvPr/>
        </p:nvSpPr>
        <p:spPr>
          <a:xfrm>
            <a:off x="4909634" y="2789295"/>
            <a:ext cx="1768655" cy="36985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rgbClr val="C00000"/>
                </a:solidFill>
              </a:rPr>
              <a:t>METALS</a:t>
            </a:r>
            <a:endParaRPr lang="en-GB" sz="2800" b="1" dirty="0">
              <a:solidFill>
                <a:srgbClr val="C00000"/>
              </a:solidFill>
            </a:endParaRPr>
          </a:p>
        </p:txBody>
      </p:sp>
      <p:cxnSp>
        <p:nvCxnSpPr>
          <p:cNvPr id="137" name="Straight Arrow Connector 136"/>
          <p:cNvCxnSpPr/>
          <p:nvPr/>
        </p:nvCxnSpPr>
        <p:spPr>
          <a:xfrm>
            <a:off x="5704975" y="3270255"/>
            <a:ext cx="177973" cy="555378"/>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38" name="Rectangle 137"/>
          <p:cNvSpPr/>
          <p:nvPr/>
        </p:nvSpPr>
        <p:spPr>
          <a:xfrm>
            <a:off x="6678289" y="5589240"/>
            <a:ext cx="2376095" cy="36985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rgbClr val="C00000"/>
                </a:solidFill>
              </a:rPr>
              <a:t>NON - METALS</a:t>
            </a:r>
            <a:endParaRPr lang="en-GB" sz="2800" b="1" dirty="0">
              <a:solidFill>
                <a:srgbClr val="C00000"/>
              </a:solidFill>
            </a:endParaRPr>
          </a:p>
        </p:txBody>
      </p:sp>
      <p:cxnSp>
        <p:nvCxnSpPr>
          <p:cNvPr id="139" name="Straight Arrow Connector 138"/>
          <p:cNvCxnSpPr/>
          <p:nvPr/>
        </p:nvCxnSpPr>
        <p:spPr>
          <a:xfrm flipH="1" flipV="1">
            <a:off x="8733740" y="4214372"/>
            <a:ext cx="7980" cy="1225795"/>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6923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19"/>
                                        </p:tgtEl>
                                        <p:attrNameLst>
                                          <p:attrName>style.visibility</p:attrName>
                                        </p:attrNameLst>
                                      </p:cBhvr>
                                      <p:to>
                                        <p:strVal val="visible"/>
                                      </p:to>
                                    </p:set>
                                    <p:animEffect transition="in" filter="wipe(up)">
                                      <p:cBhvr>
                                        <p:cTn id="7" dur="500"/>
                                        <p:tgtEl>
                                          <p:spTgt spid="119"/>
                                        </p:tgtEl>
                                      </p:cBhvr>
                                    </p:animEffect>
                                  </p:childTnLst>
                                </p:cTn>
                              </p:par>
                            </p:childTnLst>
                          </p:cTn>
                        </p:par>
                        <p:par>
                          <p:cTn id="8" fill="hold">
                            <p:stCondLst>
                              <p:cond delay="500"/>
                            </p:stCondLst>
                            <p:childTnLst>
                              <p:par>
                                <p:cTn id="9" presetID="17" presetClass="entr" presetSubtype="1" fill="hold" grpId="0" nodeType="afterEffect">
                                  <p:stCondLst>
                                    <p:cond delay="1000"/>
                                  </p:stCondLst>
                                  <p:childTnLst>
                                    <p:set>
                                      <p:cBhvr>
                                        <p:cTn id="10" dur="1" fill="hold">
                                          <p:stCondLst>
                                            <p:cond delay="0"/>
                                          </p:stCondLst>
                                        </p:cTn>
                                        <p:tgtEl>
                                          <p:spTgt spid="125"/>
                                        </p:tgtEl>
                                        <p:attrNameLst>
                                          <p:attrName>style.visibility</p:attrName>
                                        </p:attrNameLst>
                                      </p:cBhvr>
                                      <p:to>
                                        <p:strVal val="visible"/>
                                      </p:to>
                                    </p:set>
                                    <p:anim calcmode="lin" valueType="num">
                                      <p:cBhvr>
                                        <p:cTn id="11" dur="500" fill="hold"/>
                                        <p:tgtEl>
                                          <p:spTgt spid="125"/>
                                        </p:tgtEl>
                                        <p:attrNameLst>
                                          <p:attrName>ppt_x</p:attrName>
                                        </p:attrNameLst>
                                      </p:cBhvr>
                                      <p:tavLst>
                                        <p:tav tm="0">
                                          <p:val>
                                            <p:strVal val="#ppt_x"/>
                                          </p:val>
                                        </p:tav>
                                        <p:tav tm="100000">
                                          <p:val>
                                            <p:strVal val="#ppt_x"/>
                                          </p:val>
                                        </p:tav>
                                      </p:tavLst>
                                    </p:anim>
                                    <p:anim calcmode="lin" valueType="num">
                                      <p:cBhvr>
                                        <p:cTn id="12" dur="500" fill="hold"/>
                                        <p:tgtEl>
                                          <p:spTgt spid="125"/>
                                        </p:tgtEl>
                                        <p:attrNameLst>
                                          <p:attrName>ppt_y</p:attrName>
                                        </p:attrNameLst>
                                      </p:cBhvr>
                                      <p:tavLst>
                                        <p:tav tm="0">
                                          <p:val>
                                            <p:strVal val="#ppt_y-#ppt_h/2"/>
                                          </p:val>
                                        </p:tav>
                                        <p:tav tm="100000">
                                          <p:val>
                                            <p:strVal val="#ppt_y"/>
                                          </p:val>
                                        </p:tav>
                                      </p:tavLst>
                                    </p:anim>
                                    <p:anim calcmode="lin" valueType="num">
                                      <p:cBhvr>
                                        <p:cTn id="13" dur="500" fill="hold"/>
                                        <p:tgtEl>
                                          <p:spTgt spid="125"/>
                                        </p:tgtEl>
                                        <p:attrNameLst>
                                          <p:attrName>ppt_w</p:attrName>
                                        </p:attrNameLst>
                                      </p:cBhvr>
                                      <p:tavLst>
                                        <p:tav tm="0">
                                          <p:val>
                                            <p:strVal val="#ppt_w"/>
                                          </p:val>
                                        </p:tav>
                                        <p:tav tm="100000">
                                          <p:val>
                                            <p:strVal val="#ppt_w"/>
                                          </p:val>
                                        </p:tav>
                                      </p:tavLst>
                                    </p:anim>
                                    <p:anim calcmode="lin" valueType="num">
                                      <p:cBhvr>
                                        <p:cTn id="14" dur="500" fill="hold"/>
                                        <p:tgtEl>
                                          <p:spTgt spid="1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007" y="44624"/>
            <a:ext cx="3707067" cy="400110"/>
          </a:xfrm>
          <a:prstGeom prst="rect">
            <a:avLst/>
          </a:prstGeom>
          <a:ln w="38100">
            <a:solidFill>
              <a:srgbClr val="C00000"/>
            </a:solidFill>
          </a:ln>
        </p:spPr>
        <p:txBody>
          <a:bodyPr wrap="square">
            <a:spAutoFit/>
          </a:bodyPr>
          <a:lstStyle/>
          <a:p>
            <a:r>
              <a:rPr lang="en-GB" sz="2000" b="1" dirty="0" smtClean="0">
                <a:solidFill>
                  <a:schemeClr val="tx1"/>
                </a:solidFill>
              </a:rPr>
              <a:t>C1.1.3 Chemical reactions </a:t>
            </a:r>
            <a:endParaRPr lang="en-GB" sz="2000" dirty="0"/>
          </a:p>
        </p:txBody>
      </p:sp>
      <p:sp>
        <p:nvSpPr>
          <p:cNvPr id="3" name="Rectangle 2"/>
          <p:cNvSpPr/>
          <p:nvPr/>
        </p:nvSpPr>
        <p:spPr>
          <a:xfrm>
            <a:off x="3974432" y="36245"/>
            <a:ext cx="5062064" cy="9233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GB" dirty="0" smtClean="0"/>
              <a:t>When</a:t>
            </a:r>
            <a:r>
              <a:rPr lang="en-GB" b="1" dirty="0" smtClean="0"/>
              <a:t> elements react, </a:t>
            </a:r>
            <a:r>
              <a:rPr lang="en-GB" dirty="0" smtClean="0"/>
              <a:t>their</a:t>
            </a:r>
            <a:r>
              <a:rPr lang="en-GB" b="1" dirty="0" smtClean="0"/>
              <a:t> atoms join with other atoms </a:t>
            </a:r>
            <a:r>
              <a:rPr lang="en-GB" dirty="0" smtClean="0"/>
              <a:t>to</a:t>
            </a:r>
            <a:r>
              <a:rPr lang="en-GB" b="1" dirty="0" smtClean="0"/>
              <a:t> </a:t>
            </a:r>
            <a:r>
              <a:rPr lang="en-GB" dirty="0" smtClean="0"/>
              <a:t>form</a:t>
            </a:r>
            <a:r>
              <a:rPr lang="en-GB" b="1" dirty="0" smtClean="0"/>
              <a:t> compounds. </a:t>
            </a:r>
            <a:r>
              <a:rPr lang="en-GB" dirty="0" smtClean="0"/>
              <a:t>There</a:t>
            </a:r>
            <a:r>
              <a:rPr lang="en-GB" b="1" dirty="0" smtClean="0"/>
              <a:t> </a:t>
            </a:r>
            <a:r>
              <a:rPr lang="en-GB" dirty="0" smtClean="0"/>
              <a:t>are</a:t>
            </a:r>
            <a:r>
              <a:rPr lang="en-GB" b="1" dirty="0" smtClean="0"/>
              <a:t> two </a:t>
            </a:r>
            <a:r>
              <a:rPr lang="en-GB" dirty="0" smtClean="0"/>
              <a:t>types</a:t>
            </a:r>
            <a:r>
              <a:rPr lang="en-GB" b="1" dirty="0" smtClean="0"/>
              <a:t> </a:t>
            </a:r>
            <a:r>
              <a:rPr lang="en-GB" dirty="0" smtClean="0"/>
              <a:t>of</a:t>
            </a:r>
            <a:r>
              <a:rPr lang="en-GB" b="1" dirty="0" smtClean="0"/>
              <a:t> bonds </a:t>
            </a:r>
            <a:r>
              <a:rPr lang="en-GB" dirty="0" smtClean="0"/>
              <a:t>formed in a </a:t>
            </a:r>
            <a:r>
              <a:rPr lang="en-GB" b="1" dirty="0" smtClean="0"/>
              <a:t>chemical reaction </a:t>
            </a:r>
            <a:endParaRPr lang="en-GB" b="1" dirty="0"/>
          </a:p>
        </p:txBody>
      </p:sp>
      <p:sp>
        <p:nvSpPr>
          <p:cNvPr id="6" name="Rectangle 5"/>
          <p:cNvSpPr/>
          <p:nvPr/>
        </p:nvSpPr>
        <p:spPr>
          <a:xfrm>
            <a:off x="99398" y="563776"/>
            <a:ext cx="3752522" cy="132343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GB" sz="1600" dirty="0">
                <a:solidFill>
                  <a:schemeClr val="bg1"/>
                </a:solidFill>
              </a:rPr>
              <a:t> </a:t>
            </a:r>
            <a:r>
              <a:rPr lang="en-GB" sz="1600" b="1" dirty="0"/>
              <a:t>Ionic </a:t>
            </a:r>
            <a:r>
              <a:rPr lang="en-GB" sz="1600" b="1" dirty="0" smtClean="0"/>
              <a:t>Bonding: Metal</a:t>
            </a:r>
            <a:r>
              <a:rPr lang="en-GB" sz="1600" dirty="0" smtClean="0"/>
              <a:t> </a:t>
            </a:r>
            <a:r>
              <a:rPr lang="en-GB" sz="1600" dirty="0"/>
              <a:t>and </a:t>
            </a:r>
            <a:r>
              <a:rPr lang="en-GB" sz="1600" b="1" dirty="0"/>
              <a:t>non-metal</a:t>
            </a:r>
            <a:r>
              <a:rPr lang="en-GB" sz="1600" dirty="0"/>
              <a:t> </a:t>
            </a:r>
            <a:r>
              <a:rPr lang="en-GB" sz="1600" dirty="0" smtClean="0"/>
              <a:t>react. </a:t>
            </a:r>
            <a:r>
              <a:rPr lang="en-GB" sz="1600" b="1" dirty="0" smtClean="0"/>
              <a:t>Metals</a:t>
            </a:r>
            <a:r>
              <a:rPr lang="en-GB" sz="1600" dirty="0" smtClean="0"/>
              <a:t> </a:t>
            </a:r>
            <a:r>
              <a:rPr lang="en-GB" sz="1600" dirty="0"/>
              <a:t>form </a:t>
            </a:r>
            <a:r>
              <a:rPr lang="en-GB" sz="1600" b="1" dirty="0"/>
              <a:t>positive ions</a:t>
            </a:r>
            <a:r>
              <a:rPr lang="en-GB" sz="1600" dirty="0"/>
              <a:t>, </a:t>
            </a:r>
            <a:r>
              <a:rPr lang="en-GB" sz="1600" b="1" dirty="0" smtClean="0"/>
              <a:t>Non-metals</a:t>
            </a:r>
            <a:r>
              <a:rPr lang="en-GB" sz="1600" dirty="0" smtClean="0"/>
              <a:t> form </a:t>
            </a:r>
            <a:r>
              <a:rPr lang="en-GB" sz="1600" b="1" dirty="0"/>
              <a:t>negative </a:t>
            </a:r>
            <a:r>
              <a:rPr lang="en-GB" sz="1600" b="1" dirty="0" smtClean="0"/>
              <a:t>ions. Opposite</a:t>
            </a:r>
            <a:r>
              <a:rPr lang="en-GB" sz="1600" dirty="0" smtClean="0"/>
              <a:t> </a:t>
            </a:r>
            <a:r>
              <a:rPr lang="en-GB" sz="1600" dirty="0"/>
              <a:t>charges </a:t>
            </a:r>
            <a:r>
              <a:rPr lang="en-GB" sz="1600" b="1" dirty="0" smtClean="0"/>
              <a:t>attract. </a:t>
            </a:r>
            <a:r>
              <a:rPr lang="en-GB" sz="1600" dirty="0" smtClean="0"/>
              <a:t>Metals </a:t>
            </a:r>
            <a:r>
              <a:rPr lang="en-GB" sz="1600" b="1" dirty="0" smtClean="0"/>
              <a:t>LOSE</a:t>
            </a:r>
            <a:r>
              <a:rPr lang="en-GB" sz="1600" dirty="0" smtClean="0"/>
              <a:t> electrons Non Metals </a:t>
            </a:r>
            <a:r>
              <a:rPr lang="en-GB" sz="1600" b="1" dirty="0" smtClean="0"/>
              <a:t>GAIN</a:t>
            </a:r>
            <a:r>
              <a:rPr lang="en-GB" sz="1600" dirty="0" smtClean="0"/>
              <a:t> electrons.</a:t>
            </a:r>
            <a:endParaRPr lang="en-GB" sz="1600" dirty="0"/>
          </a:p>
        </p:txBody>
      </p:sp>
      <p:sp>
        <p:nvSpPr>
          <p:cNvPr id="7" name="Rectangle 6"/>
          <p:cNvSpPr/>
          <p:nvPr/>
        </p:nvSpPr>
        <p:spPr>
          <a:xfrm>
            <a:off x="3980902" y="1052736"/>
            <a:ext cx="5055594" cy="9233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GB" b="1" dirty="0"/>
              <a:t>Covalent </a:t>
            </a:r>
            <a:r>
              <a:rPr lang="en-GB" b="1" dirty="0" smtClean="0"/>
              <a:t>Bonding:</a:t>
            </a:r>
            <a:r>
              <a:rPr lang="en-GB" dirty="0" smtClean="0"/>
              <a:t> </a:t>
            </a:r>
            <a:r>
              <a:rPr lang="en-GB" dirty="0"/>
              <a:t>When </a:t>
            </a:r>
            <a:r>
              <a:rPr lang="en-GB" b="1" dirty="0" smtClean="0"/>
              <a:t>two </a:t>
            </a:r>
            <a:r>
              <a:rPr lang="en-GB" b="1" dirty="0"/>
              <a:t>non-metals </a:t>
            </a:r>
            <a:r>
              <a:rPr lang="en-GB" dirty="0" smtClean="0"/>
              <a:t>bond. Outermost </a:t>
            </a:r>
            <a:r>
              <a:rPr lang="en-GB" b="1" dirty="0"/>
              <a:t>electrons</a:t>
            </a:r>
            <a:r>
              <a:rPr lang="en-GB" dirty="0"/>
              <a:t> are </a:t>
            </a:r>
            <a:r>
              <a:rPr lang="en-GB" b="1" dirty="0" smtClean="0"/>
              <a:t>shared </a:t>
            </a:r>
            <a:r>
              <a:rPr lang="en-GB" dirty="0" smtClean="0"/>
              <a:t>. </a:t>
            </a:r>
            <a:r>
              <a:rPr lang="en-GB" dirty="0"/>
              <a:t>A pair of </a:t>
            </a:r>
            <a:r>
              <a:rPr lang="en-GB" b="1" dirty="0"/>
              <a:t>shared electrons forms a bond</a:t>
            </a:r>
          </a:p>
        </p:txBody>
      </p:sp>
      <p:sp>
        <p:nvSpPr>
          <p:cNvPr id="51" name="TextBox 50"/>
          <p:cNvSpPr txBox="1"/>
          <p:nvPr/>
        </p:nvSpPr>
        <p:spPr>
          <a:xfrm>
            <a:off x="7852" y="3491716"/>
            <a:ext cx="3903344" cy="369332"/>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b="1" dirty="0" smtClean="0"/>
              <a:t>Na [2,8]</a:t>
            </a:r>
            <a:r>
              <a:rPr lang="en-GB" b="1" baseline="30000" dirty="0" smtClean="0"/>
              <a:t>+</a:t>
            </a:r>
            <a:r>
              <a:rPr lang="en-GB" b="1" dirty="0" smtClean="0"/>
              <a:t>  and Cl  </a:t>
            </a:r>
            <a:r>
              <a:rPr lang="en-GB" b="1" dirty="0"/>
              <a:t>[</a:t>
            </a:r>
            <a:r>
              <a:rPr lang="en-GB" b="1" dirty="0" smtClean="0"/>
              <a:t>2,8,8]</a:t>
            </a:r>
            <a:r>
              <a:rPr lang="en-GB" b="1" baseline="30000" dirty="0" smtClean="0"/>
              <a:t>-</a:t>
            </a:r>
            <a:r>
              <a:rPr lang="en-GB" b="1" dirty="0" smtClean="0"/>
              <a:t> </a:t>
            </a:r>
            <a:endParaRPr lang="en-GB" b="1" dirty="0"/>
          </a:p>
        </p:txBody>
      </p:sp>
      <p:sp>
        <p:nvSpPr>
          <p:cNvPr id="52" name="Rectangle 51"/>
          <p:cNvSpPr/>
          <p:nvPr/>
        </p:nvSpPr>
        <p:spPr>
          <a:xfrm>
            <a:off x="-62006" y="3985900"/>
            <a:ext cx="4119361" cy="523220"/>
          </a:xfrm>
          <a:prstGeom prst="rect">
            <a:avLst/>
          </a:prstGeom>
        </p:spPr>
        <p:txBody>
          <a:bodyPr wrap="square">
            <a:spAutoFit/>
          </a:bodyPr>
          <a:lstStyle/>
          <a:p>
            <a:pPr algn="ctr"/>
            <a:r>
              <a:rPr lang="en-GB" sz="1400" b="1" dirty="0" smtClean="0">
                <a:solidFill>
                  <a:srgbClr val="C00000"/>
                </a:solidFill>
              </a:rPr>
              <a:t>IONS ARE FORMED WHEN ELEMENTS LOSE OR GAIN ELECTRONS THEY ARE CHARGED PARTICLES. </a:t>
            </a:r>
            <a:endParaRPr lang="en-GB" sz="1400" b="1" dirty="0">
              <a:solidFill>
                <a:srgbClr val="C00000"/>
              </a:solidFill>
            </a:endParaRPr>
          </a:p>
        </p:txBody>
      </p:sp>
      <p:sp>
        <p:nvSpPr>
          <p:cNvPr id="60" name="Rectangle 59"/>
          <p:cNvSpPr/>
          <p:nvPr/>
        </p:nvSpPr>
        <p:spPr>
          <a:xfrm>
            <a:off x="4046440" y="3429000"/>
            <a:ext cx="5062064" cy="8771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GB" sz="1700" b="1" smtClean="0"/>
              <a:t>Group 4 </a:t>
            </a:r>
            <a:r>
              <a:rPr lang="en-GB" sz="1700" smtClean="0"/>
              <a:t>elements share </a:t>
            </a:r>
            <a:r>
              <a:rPr lang="en-GB" sz="1700" b="1" smtClean="0"/>
              <a:t>4 electrons</a:t>
            </a:r>
            <a:r>
              <a:rPr lang="en-GB" sz="1700" smtClean="0"/>
              <a:t>. </a:t>
            </a:r>
            <a:r>
              <a:rPr lang="en-GB" sz="1700" b="1" smtClean="0"/>
              <a:t>Group </a:t>
            </a:r>
            <a:r>
              <a:rPr lang="en-GB" sz="1700" smtClean="0"/>
              <a:t>5 elements share </a:t>
            </a:r>
            <a:r>
              <a:rPr lang="en-GB" sz="1700" b="1" smtClean="0"/>
              <a:t>3 electrons</a:t>
            </a:r>
            <a:r>
              <a:rPr lang="en-GB" sz="1700" smtClean="0"/>
              <a:t>. </a:t>
            </a:r>
            <a:r>
              <a:rPr lang="en-GB" sz="1700" b="1" smtClean="0"/>
              <a:t>Group 6</a:t>
            </a:r>
            <a:r>
              <a:rPr lang="en-GB" sz="1700" smtClean="0"/>
              <a:t> elements share </a:t>
            </a:r>
            <a:r>
              <a:rPr lang="en-GB" sz="1700" b="1" smtClean="0"/>
              <a:t>2 electrons</a:t>
            </a:r>
            <a:r>
              <a:rPr lang="en-GB" sz="1700" smtClean="0"/>
              <a:t>. </a:t>
            </a:r>
            <a:r>
              <a:rPr lang="en-GB" sz="1700" b="1" smtClean="0"/>
              <a:t>Group 7</a:t>
            </a:r>
            <a:r>
              <a:rPr lang="en-GB" sz="1700" smtClean="0"/>
              <a:t> elements and </a:t>
            </a:r>
            <a:r>
              <a:rPr lang="en-GB" sz="1700" b="1" smtClean="0"/>
              <a:t>hydrogen</a:t>
            </a:r>
            <a:r>
              <a:rPr lang="en-GB" sz="1700" smtClean="0"/>
              <a:t> share </a:t>
            </a:r>
            <a:r>
              <a:rPr lang="en-GB" sz="1700" b="1" smtClean="0"/>
              <a:t>1 electron</a:t>
            </a:r>
            <a:r>
              <a:rPr lang="en-GB" sz="1700" smtClean="0"/>
              <a:t>.</a:t>
            </a:r>
            <a:endParaRPr lang="en-GB" sz="1700" dirty="0"/>
          </a:p>
        </p:txBody>
      </p:sp>
      <p:grpSp>
        <p:nvGrpSpPr>
          <p:cNvPr id="61" name="Group 5"/>
          <p:cNvGrpSpPr>
            <a:grpSpLocks/>
          </p:cNvGrpSpPr>
          <p:nvPr/>
        </p:nvGrpSpPr>
        <p:grpSpPr bwMode="auto">
          <a:xfrm>
            <a:off x="4139952" y="1988840"/>
            <a:ext cx="2168285" cy="1053339"/>
            <a:chOff x="1430" y="2134"/>
            <a:chExt cx="2872" cy="1384"/>
          </a:xfrm>
        </p:grpSpPr>
        <p:grpSp>
          <p:nvGrpSpPr>
            <p:cNvPr id="62" name="Group 6"/>
            <p:cNvGrpSpPr>
              <a:grpSpLocks/>
            </p:cNvGrpSpPr>
            <p:nvPr/>
          </p:nvGrpSpPr>
          <p:grpSpPr bwMode="auto">
            <a:xfrm>
              <a:off x="1430" y="2594"/>
              <a:ext cx="924" cy="924"/>
              <a:chOff x="1392" y="2370"/>
              <a:chExt cx="924" cy="924"/>
            </a:xfrm>
          </p:grpSpPr>
          <p:pic>
            <p:nvPicPr>
              <p:cNvPr id="76" name="Picture 7" descr="atom_1_shel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92" y="2370"/>
                <a:ext cx="924" cy="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 name="Text Box 8"/>
              <p:cNvSpPr txBox="1">
                <a:spLocks noChangeArrowheads="1"/>
              </p:cNvSpPr>
              <p:nvPr/>
            </p:nvSpPr>
            <p:spPr bwMode="auto">
              <a:xfrm>
                <a:off x="1668" y="2688"/>
                <a:ext cx="36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a:solidFill>
                      <a:srgbClr val="010066"/>
                    </a:solidFill>
                    <a:latin typeface="Arial" pitchFamily="34" charset="0"/>
                  </a:defRPr>
                </a:lvl1pPr>
                <a:lvl2pPr marL="742950" indent="-285750">
                  <a:defRPr sz="2400">
                    <a:solidFill>
                      <a:srgbClr val="010066"/>
                    </a:solidFill>
                    <a:latin typeface="Arial" pitchFamily="34" charset="0"/>
                  </a:defRPr>
                </a:lvl2pPr>
                <a:lvl3pPr marL="1143000" indent="-228600">
                  <a:defRPr sz="2400">
                    <a:solidFill>
                      <a:srgbClr val="010066"/>
                    </a:solidFill>
                    <a:latin typeface="Arial" pitchFamily="34" charset="0"/>
                  </a:defRPr>
                </a:lvl3pPr>
                <a:lvl4pPr marL="1600200" indent="-228600">
                  <a:defRPr sz="2400">
                    <a:solidFill>
                      <a:srgbClr val="010066"/>
                    </a:solidFill>
                    <a:latin typeface="Arial" pitchFamily="34" charset="0"/>
                  </a:defRPr>
                </a:lvl4pPr>
                <a:lvl5pPr marL="2057400" indent="-228600">
                  <a:defRPr sz="2400">
                    <a:solidFill>
                      <a:srgbClr val="010066"/>
                    </a:solidFill>
                    <a:latin typeface="Arial" pitchFamily="34" charset="0"/>
                  </a:defRPr>
                </a:lvl5pPr>
                <a:lvl6pPr marL="2514600" indent="-228600" eaLnBrk="0" fontAlgn="base" hangingPunct="0">
                  <a:spcBef>
                    <a:spcPct val="50000"/>
                  </a:spcBef>
                  <a:spcAft>
                    <a:spcPct val="0"/>
                  </a:spcAft>
                  <a:defRPr sz="2400">
                    <a:solidFill>
                      <a:srgbClr val="010066"/>
                    </a:solidFill>
                    <a:latin typeface="Arial" pitchFamily="34" charset="0"/>
                  </a:defRPr>
                </a:lvl6pPr>
                <a:lvl7pPr marL="2971800" indent="-228600" eaLnBrk="0" fontAlgn="base" hangingPunct="0">
                  <a:spcBef>
                    <a:spcPct val="50000"/>
                  </a:spcBef>
                  <a:spcAft>
                    <a:spcPct val="0"/>
                  </a:spcAft>
                  <a:defRPr sz="2400">
                    <a:solidFill>
                      <a:srgbClr val="010066"/>
                    </a:solidFill>
                    <a:latin typeface="Arial" pitchFamily="34" charset="0"/>
                  </a:defRPr>
                </a:lvl7pPr>
                <a:lvl8pPr marL="3429000" indent="-228600" eaLnBrk="0" fontAlgn="base" hangingPunct="0">
                  <a:spcBef>
                    <a:spcPct val="50000"/>
                  </a:spcBef>
                  <a:spcAft>
                    <a:spcPct val="0"/>
                  </a:spcAft>
                  <a:defRPr sz="2400">
                    <a:solidFill>
                      <a:srgbClr val="010066"/>
                    </a:solidFill>
                    <a:latin typeface="Arial" pitchFamily="34" charset="0"/>
                  </a:defRPr>
                </a:lvl8pPr>
                <a:lvl9pPr marL="3886200" indent="-228600" eaLnBrk="0" fontAlgn="base" hangingPunct="0">
                  <a:spcBef>
                    <a:spcPct val="50000"/>
                  </a:spcBef>
                  <a:spcAft>
                    <a:spcPct val="0"/>
                  </a:spcAft>
                  <a:defRPr sz="2400">
                    <a:solidFill>
                      <a:srgbClr val="010066"/>
                    </a:solidFill>
                    <a:latin typeface="Arial" pitchFamily="34" charset="0"/>
                  </a:defRPr>
                </a:lvl9pPr>
              </a:lstStyle>
              <a:p>
                <a:pPr algn="ctr"/>
                <a:r>
                  <a:rPr lang="en-GB" altLang="en-US" sz="1400" b="1" dirty="0"/>
                  <a:t>H</a:t>
                </a:r>
              </a:p>
            </p:txBody>
          </p:sp>
        </p:grpSp>
        <p:grpSp>
          <p:nvGrpSpPr>
            <p:cNvPr id="63" name="Group 9"/>
            <p:cNvGrpSpPr>
              <a:grpSpLocks/>
            </p:cNvGrpSpPr>
            <p:nvPr/>
          </p:nvGrpSpPr>
          <p:grpSpPr bwMode="auto">
            <a:xfrm>
              <a:off x="3378" y="2594"/>
              <a:ext cx="924" cy="924"/>
              <a:chOff x="3394" y="2506"/>
              <a:chExt cx="924" cy="924"/>
            </a:xfrm>
          </p:grpSpPr>
          <p:pic>
            <p:nvPicPr>
              <p:cNvPr id="74" name="Picture 10" descr="atom_1_shel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4" y="2506"/>
                <a:ext cx="924" cy="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 name="Text Box 11"/>
              <p:cNvSpPr txBox="1">
                <a:spLocks noChangeArrowheads="1"/>
              </p:cNvSpPr>
              <p:nvPr/>
            </p:nvSpPr>
            <p:spPr bwMode="auto">
              <a:xfrm>
                <a:off x="3670" y="2824"/>
                <a:ext cx="36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a:solidFill>
                      <a:srgbClr val="010066"/>
                    </a:solidFill>
                    <a:latin typeface="Arial" pitchFamily="34" charset="0"/>
                  </a:defRPr>
                </a:lvl1pPr>
                <a:lvl2pPr marL="742950" indent="-285750">
                  <a:defRPr sz="2400">
                    <a:solidFill>
                      <a:srgbClr val="010066"/>
                    </a:solidFill>
                    <a:latin typeface="Arial" pitchFamily="34" charset="0"/>
                  </a:defRPr>
                </a:lvl2pPr>
                <a:lvl3pPr marL="1143000" indent="-228600">
                  <a:defRPr sz="2400">
                    <a:solidFill>
                      <a:srgbClr val="010066"/>
                    </a:solidFill>
                    <a:latin typeface="Arial" pitchFamily="34" charset="0"/>
                  </a:defRPr>
                </a:lvl3pPr>
                <a:lvl4pPr marL="1600200" indent="-228600">
                  <a:defRPr sz="2400">
                    <a:solidFill>
                      <a:srgbClr val="010066"/>
                    </a:solidFill>
                    <a:latin typeface="Arial" pitchFamily="34" charset="0"/>
                  </a:defRPr>
                </a:lvl4pPr>
                <a:lvl5pPr marL="2057400" indent="-228600">
                  <a:defRPr sz="2400">
                    <a:solidFill>
                      <a:srgbClr val="010066"/>
                    </a:solidFill>
                    <a:latin typeface="Arial" pitchFamily="34" charset="0"/>
                  </a:defRPr>
                </a:lvl5pPr>
                <a:lvl6pPr marL="2514600" indent="-228600" eaLnBrk="0" fontAlgn="base" hangingPunct="0">
                  <a:spcBef>
                    <a:spcPct val="50000"/>
                  </a:spcBef>
                  <a:spcAft>
                    <a:spcPct val="0"/>
                  </a:spcAft>
                  <a:defRPr sz="2400">
                    <a:solidFill>
                      <a:srgbClr val="010066"/>
                    </a:solidFill>
                    <a:latin typeface="Arial" pitchFamily="34" charset="0"/>
                  </a:defRPr>
                </a:lvl6pPr>
                <a:lvl7pPr marL="2971800" indent="-228600" eaLnBrk="0" fontAlgn="base" hangingPunct="0">
                  <a:spcBef>
                    <a:spcPct val="50000"/>
                  </a:spcBef>
                  <a:spcAft>
                    <a:spcPct val="0"/>
                  </a:spcAft>
                  <a:defRPr sz="2400">
                    <a:solidFill>
                      <a:srgbClr val="010066"/>
                    </a:solidFill>
                    <a:latin typeface="Arial" pitchFamily="34" charset="0"/>
                  </a:defRPr>
                </a:lvl7pPr>
                <a:lvl8pPr marL="3429000" indent="-228600" eaLnBrk="0" fontAlgn="base" hangingPunct="0">
                  <a:spcBef>
                    <a:spcPct val="50000"/>
                  </a:spcBef>
                  <a:spcAft>
                    <a:spcPct val="0"/>
                  </a:spcAft>
                  <a:defRPr sz="2400">
                    <a:solidFill>
                      <a:srgbClr val="010066"/>
                    </a:solidFill>
                    <a:latin typeface="Arial" pitchFamily="34" charset="0"/>
                  </a:defRPr>
                </a:lvl8pPr>
                <a:lvl9pPr marL="3886200" indent="-228600" eaLnBrk="0" fontAlgn="base" hangingPunct="0">
                  <a:spcBef>
                    <a:spcPct val="50000"/>
                  </a:spcBef>
                  <a:spcAft>
                    <a:spcPct val="0"/>
                  </a:spcAft>
                  <a:defRPr sz="2400">
                    <a:solidFill>
                      <a:srgbClr val="010066"/>
                    </a:solidFill>
                    <a:latin typeface="Arial" pitchFamily="34" charset="0"/>
                  </a:defRPr>
                </a:lvl9pPr>
              </a:lstStyle>
              <a:p>
                <a:pPr algn="ctr"/>
                <a:r>
                  <a:rPr lang="en-GB" altLang="en-US" sz="1400" b="1" dirty="0"/>
                  <a:t>H</a:t>
                </a:r>
              </a:p>
            </p:txBody>
          </p:sp>
        </p:grpSp>
        <p:pic>
          <p:nvPicPr>
            <p:cNvPr id="64" name="Picture 12" descr="atom_1_shell_v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52" y="2194"/>
              <a:ext cx="1236" cy="1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Picture 13" descr="electr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07" y="2791"/>
              <a:ext cx="12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 name="Picture 14" descr="cros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23" y="2980"/>
              <a:ext cx="191"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 name="Text Box 15"/>
            <p:cNvSpPr txBox="1">
              <a:spLocks noChangeArrowheads="1"/>
            </p:cNvSpPr>
            <p:nvPr/>
          </p:nvSpPr>
          <p:spPr bwMode="auto">
            <a:xfrm>
              <a:off x="2696" y="2656"/>
              <a:ext cx="33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a:solidFill>
                    <a:srgbClr val="010066"/>
                  </a:solidFill>
                  <a:latin typeface="Arial" pitchFamily="34" charset="0"/>
                </a:defRPr>
              </a:lvl1pPr>
              <a:lvl2pPr marL="742950" indent="-285750">
                <a:defRPr sz="2400">
                  <a:solidFill>
                    <a:srgbClr val="010066"/>
                  </a:solidFill>
                  <a:latin typeface="Arial" pitchFamily="34" charset="0"/>
                </a:defRPr>
              </a:lvl2pPr>
              <a:lvl3pPr marL="1143000" indent="-228600">
                <a:defRPr sz="2400">
                  <a:solidFill>
                    <a:srgbClr val="010066"/>
                  </a:solidFill>
                  <a:latin typeface="Arial" pitchFamily="34" charset="0"/>
                </a:defRPr>
              </a:lvl3pPr>
              <a:lvl4pPr marL="1600200" indent="-228600">
                <a:defRPr sz="2400">
                  <a:solidFill>
                    <a:srgbClr val="010066"/>
                  </a:solidFill>
                  <a:latin typeface="Arial" pitchFamily="34" charset="0"/>
                </a:defRPr>
              </a:lvl4pPr>
              <a:lvl5pPr marL="2057400" indent="-228600">
                <a:defRPr sz="2400">
                  <a:solidFill>
                    <a:srgbClr val="010066"/>
                  </a:solidFill>
                  <a:latin typeface="Arial" pitchFamily="34" charset="0"/>
                </a:defRPr>
              </a:lvl5pPr>
              <a:lvl6pPr marL="2514600" indent="-228600" eaLnBrk="0" fontAlgn="base" hangingPunct="0">
                <a:spcBef>
                  <a:spcPct val="50000"/>
                </a:spcBef>
                <a:spcAft>
                  <a:spcPct val="0"/>
                </a:spcAft>
                <a:defRPr sz="2400">
                  <a:solidFill>
                    <a:srgbClr val="010066"/>
                  </a:solidFill>
                  <a:latin typeface="Arial" pitchFamily="34" charset="0"/>
                </a:defRPr>
              </a:lvl6pPr>
              <a:lvl7pPr marL="2971800" indent="-228600" eaLnBrk="0" fontAlgn="base" hangingPunct="0">
                <a:spcBef>
                  <a:spcPct val="50000"/>
                </a:spcBef>
                <a:spcAft>
                  <a:spcPct val="0"/>
                </a:spcAft>
                <a:defRPr sz="2400">
                  <a:solidFill>
                    <a:srgbClr val="010066"/>
                  </a:solidFill>
                  <a:latin typeface="Arial" pitchFamily="34" charset="0"/>
                </a:defRPr>
              </a:lvl7pPr>
              <a:lvl8pPr marL="3429000" indent="-228600" eaLnBrk="0" fontAlgn="base" hangingPunct="0">
                <a:spcBef>
                  <a:spcPct val="50000"/>
                </a:spcBef>
                <a:spcAft>
                  <a:spcPct val="0"/>
                </a:spcAft>
                <a:defRPr sz="2400">
                  <a:solidFill>
                    <a:srgbClr val="010066"/>
                  </a:solidFill>
                  <a:latin typeface="Arial" pitchFamily="34" charset="0"/>
                </a:defRPr>
              </a:lvl8pPr>
              <a:lvl9pPr marL="3886200" indent="-228600" eaLnBrk="0" fontAlgn="base" hangingPunct="0">
                <a:spcBef>
                  <a:spcPct val="50000"/>
                </a:spcBef>
                <a:spcAft>
                  <a:spcPct val="0"/>
                </a:spcAft>
                <a:defRPr sz="2400">
                  <a:solidFill>
                    <a:srgbClr val="010066"/>
                  </a:solidFill>
                  <a:latin typeface="Arial" pitchFamily="34" charset="0"/>
                </a:defRPr>
              </a:lvl9pPr>
            </a:lstStyle>
            <a:p>
              <a:pPr algn="ctr"/>
              <a:r>
                <a:rPr lang="en-GB" altLang="en-US" sz="1400" b="1" dirty="0"/>
                <a:t>O</a:t>
              </a:r>
            </a:p>
          </p:txBody>
        </p:sp>
        <p:pic>
          <p:nvPicPr>
            <p:cNvPr id="68" name="Picture 16" descr="cros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5" y="2144"/>
              <a:ext cx="191"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Picture 17" descr="cros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3" y="3320"/>
              <a:ext cx="191"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Picture 18" descr="cros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66" y="3313"/>
              <a:ext cx="191"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Picture 19" descr="cros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23" y="2134"/>
              <a:ext cx="191"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Picture 20" descr="cros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23" y="2988"/>
              <a:ext cx="191"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 name="Picture 21" descr="electr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93" y="2807"/>
              <a:ext cx="12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8" name="Group 77"/>
          <p:cNvGrpSpPr/>
          <p:nvPr/>
        </p:nvGrpSpPr>
        <p:grpSpPr>
          <a:xfrm>
            <a:off x="6444208" y="1988840"/>
            <a:ext cx="2533160" cy="1005257"/>
            <a:chOff x="4706938" y="2189163"/>
            <a:chExt cx="4284662" cy="1587500"/>
          </a:xfrm>
        </p:grpSpPr>
        <p:grpSp>
          <p:nvGrpSpPr>
            <p:cNvPr id="79" name="Group 195"/>
            <p:cNvGrpSpPr>
              <a:grpSpLocks/>
            </p:cNvGrpSpPr>
            <p:nvPr/>
          </p:nvGrpSpPr>
          <p:grpSpPr bwMode="auto">
            <a:xfrm>
              <a:off x="4706938" y="2189163"/>
              <a:ext cx="1525587" cy="1574800"/>
              <a:chOff x="2965" y="1379"/>
              <a:chExt cx="961" cy="992"/>
            </a:xfrm>
          </p:grpSpPr>
          <p:grpSp>
            <p:nvGrpSpPr>
              <p:cNvPr id="100" name="Group 185"/>
              <p:cNvGrpSpPr>
                <a:grpSpLocks/>
              </p:cNvGrpSpPr>
              <p:nvPr/>
            </p:nvGrpSpPr>
            <p:grpSpPr bwMode="auto">
              <a:xfrm>
                <a:off x="2965" y="1410"/>
                <a:ext cx="961" cy="961"/>
                <a:chOff x="2957" y="1466"/>
                <a:chExt cx="961" cy="961"/>
              </a:xfrm>
            </p:grpSpPr>
            <p:pic>
              <p:nvPicPr>
                <p:cNvPr id="105" name="Picture 153" descr="atom_1_shell_v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57" y="1466"/>
                  <a:ext cx="961" cy="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 name="Text Box 154"/>
                <p:cNvSpPr txBox="1">
                  <a:spLocks noChangeAspect="1" noChangeArrowheads="1"/>
                </p:cNvSpPr>
                <p:nvPr/>
              </p:nvSpPr>
              <p:spPr bwMode="auto">
                <a:xfrm>
                  <a:off x="3313" y="1789"/>
                  <a:ext cx="287" cy="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a:solidFill>
                        <a:srgbClr val="010066"/>
                      </a:solidFill>
                      <a:latin typeface="Arial" pitchFamily="34" charset="0"/>
                    </a:defRPr>
                  </a:lvl1pPr>
                  <a:lvl2pPr marL="742950" indent="-285750">
                    <a:defRPr sz="2400">
                      <a:solidFill>
                        <a:srgbClr val="010066"/>
                      </a:solidFill>
                      <a:latin typeface="Arial" pitchFamily="34" charset="0"/>
                    </a:defRPr>
                  </a:lvl2pPr>
                  <a:lvl3pPr marL="1143000" indent="-228600">
                    <a:defRPr sz="2400">
                      <a:solidFill>
                        <a:srgbClr val="010066"/>
                      </a:solidFill>
                      <a:latin typeface="Arial" pitchFamily="34" charset="0"/>
                    </a:defRPr>
                  </a:lvl3pPr>
                  <a:lvl4pPr marL="1600200" indent="-228600">
                    <a:defRPr sz="2400">
                      <a:solidFill>
                        <a:srgbClr val="010066"/>
                      </a:solidFill>
                      <a:latin typeface="Arial" pitchFamily="34" charset="0"/>
                    </a:defRPr>
                  </a:lvl4pPr>
                  <a:lvl5pPr marL="2057400" indent="-228600">
                    <a:defRPr sz="2400">
                      <a:solidFill>
                        <a:srgbClr val="010066"/>
                      </a:solidFill>
                      <a:latin typeface="Arial" pitchFamily="34" charset="0"/>
                    </a:defRPr>
                  </a:lvl5pPr>
                  <a:lvl6pPr marL="2514600" indent="-228600" eaLnBrk="0" fontAlgn="base" hangingPunct="0">
                    <a:spcBef>
                      <a:spcPct val="50000"/>
                    </a:spcBef>
                    <a:spcAft>
                      <a:spcPct val="0"/>
                    </a:spcAft>
                    <a:defRPr sz="2400">
                      <a:solidFill>
                        <a:srgbClr val="010066"/>
                      </a:solidFill>
                      <a:latin typeface="Arial" pitchFamily="34" charset="0"/>
                    </a:defRPr>
                  </a:lvl6pPr>
                  <a:lvl7pPr marL="2971800" indent="-228600" eaLnBrk="0" fontAlgn="base" hangingPunct="0">
                    <a:spcBef>
                      <a:spcPct val="50000"/>
                    </a:spcBef>
                    <a:spcAft>
                      <a:spcPct val="0"/>
                    </a:spcAft>
                    <a:defRPr sz="2400">
                      <a:solidFill>
                        <a:srgbClr val="010066"/>
                      </a:solidFill>
                      <a:latin typeface="Arial" pitchFamily="34" charset="0"/>
                    </a:defRPr>
                  </a:lvl7pPr>
                  <a:lvl8pPr marL="3429000" indent="-228600" eaLnBrk="0" fontAlgn="base" hangingPunct="0">
                    <a:spcBef>
                      <a:spcPct val="50000"/>
                    </a:spcBef>
                    <a:spcAft>
                      <a:spcPct val="0"/>
                    </a:spcAft>
                    <a:defRPr sz="2400">
                      <a:solidFill>
                        <a:srgbClr val="010066"/>
                      </a:solidFill>
                      <a:latin typeface="Arial" pitchFamily="34" charset="0"/>
                    </a:defRPr>
                  </a:lvl8pPr>
                  <a:lvl9pPr marL="3886200" indent="-228600" eaLnBrk="0" fontAlgn="base" hangingPunct="0">
                    <a:spcBef>
                      <a:spcPct val="50000"/>
                    </a:spcBef>
                    <a:spcAft>
                      <a:spcPct val="0"/>
                    </a:spcAft>
                    <a:defRPr sz="2400">
                      <a:solidFill>
                        <a:srgbClr val="010066"/>
                      </a:solidFill>
                      <a:latin typeface="Arial" pitchFamily="34" charset="0"/>
                    </a:defRPr>
                  </a:lvl9pPr>
                </a:lstStyle>
                <a:p>
                  <a:pPr algn="ctr"/>
                  <a:r>
                    <a:rPr lang="en-GB" altLang="en-US" sz="1400" b="1" dirty="0"/>
                    <a:t>O</a:t>
                  </a:r>
                </a:p>
              </p:txBody>
            </p:sp>
          </p:grpSp>
          <p:pic>
            <p:nvPicPr>
              <p:cNvPr id="101" name="Picture 161" descr="electr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16" y="2251"/>
                <a:ext cx="112"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 name="Picture 164" descr="electr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08" y="2174"/>
                <a:ext cx="112"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 name="Picture 165" descr="electr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02" y="1414"/>
                <a:ext cx="112"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 name="Picture 167" descr="electr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322" y="1379"/>
                <a:ext cx="112"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0" name="Group 196"/>
            <p:cNvGrpSpPr>
              <a:grpSpLocks/>
            </p:cNvGrpSpPr>
            <p:nvPr/>
          </p:nvGrpSpPr>
          <p:grpSpPr bwMode="auto">
            <a:xfrm>
              <a:off x="7466013" y="2225675"/>
              <a:ext cx="1525587" cy="1525588"/>
              <a:chOff x="4703" y="1402"/>
              <a:chExt cx="961" cy="961"/>
            </a:xfrm>
          </p:grpSpPr>
          <p:grpSp>
            <p:nvGrpSpPr>
              <p:cNvPr id="93" name="Group 186"/>
              <p:cNvGrpSpPr>
                <a:grpSpLocks/>
              </p:cNvGrpSpPr>
              <p:nvPr/>
            </p:nvGrpSpPr>
            <p:grpSpPr bwMode="auto">
              <a:xfrm>
                <a:off x="4703" y="1402"/>
                <a:ext cx="961" cy="961"/>
                <a:chOff x="4703" y="1530"/>
                <a:chExt cx="961" cy="961"/>
              </a:xfrm>
            </p:grpSpPr>
            <p:pic>
              <p:nvPicPr>
                <p:cNvPr id="98" name="Picture 170" descr="atom_1_shell_v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03" y="1530"/>
                  <a:ext cx="961" cy="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 name="Text Box 171"/>
                <p:cNvSpPr txBox="1">
                  <a:spLocks noChangeAspect="1" noChangeArrowheads="1"/>
                </p:cNvSpPr>
                <p:nvPr/>
              </p:nvSpPr>
              <p:spPr bwMode="auto">
                <a:xfrm>
                  <a:off x="5043" y="1853"/>
                  <a:ext cx="287" cy="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a:solidFill>
                        <a:srgbClr val="010066"/>
                      </a:solidFill>
                      <a:latin typeface="Arial" pitchFamily="34" charset="0"/>
                    </a:defRPr>
                  </a:lvl1pPr>
                  <a:lvl2pPr marL="742950" indent="-285750">
                    <a:defRPr sz="2400">
                      <a:solidFill>
                        <a:srgbClr val="010066"/>
                      </a:solidFill>
                      <a:latin typeface="Arial" pitchFamily="34" charset="0"/>
                    </a:defRPr>
                  </a:lvl2pPr>
                  <a:lvl3pPr marL="1143000" indent="-228600">
                    <a:defRPr sz="2400">
                      <a:solidFill>
                        <a:srgbClr val="010066"/>
                      </a:solidFill>
                      <a:latin typeface="Arial" pitchFamily="34" charset="0"/>
                    </a:defRPr>
                  </a:lvl3pPr>
                  <a:lvl4pPr marL="1600200" indent="-228600">
                    <a:defRPr sz="2400">
                      <a:solidFill>
                        <a:srgbClr val="010066"/>
                      </a:solidFill>
                      <a:latin typeface="Arial" pitchFamily="34" charset="0"/>
                    </a:defRPr>
                  </a:lvl4pPr>
                  <a:lvl5pPr marL="2057400" indent="-228600">
                    <a:defRPr sz="2400">
                      <a:solidFill>
                        <a:srgbClr val="010066"/>
                      </a:solidFill>
                      <a:latin typeface="Arial" pitchFamily="34" charset="0"/>
                    </a:defRPr>
                  </a:lvl5pPr>
                  <a:lvl6pPr marL="2514600" indent="-228600" eaLnBrk="0" fontAlgn="base" hangingPunct="0">
                    <a:spcBef>
                      <a:spcPct val="50000"/>
                    </a:spcBef>
                    <a:spcAft>
                      <a:spcPct val="0"/>
                    </a:spcAft>
                    <a:defRPr sz="2400">
                      <a:solidFill>
                        <a:srgbClr val="010066"/>
                      </a:solidFill>
                      <a:latin typeface="Arial" pitchFamily="34" charset="0"/>
                    </a:defRPr>
                  </a:lvl6pPr>
                  <a:lvl7pPr marL="2971800" indent="-228600" eaLnBrk="0" fontAlgn="base" hangingPunct="0">
                    <a:spcBef>
                      <a:spcPct val="50000"/>
                    </a:spcBef>
                    <a:spcAft>
                      <a:spcPct val="0"/>
                    </a:spcAft>
                    <a:defRPr sz="2400">
                      <a:solidFill>
                        <a:srgbClr val="010066"/>
                      </a:solidFill>
                      <a:latin typeface="Arial" pitchFamily="34" charset="0"/>
                    </a:defRPr>
                  </a:lvl7pPr>
                  <a:lvl8pPr marL="3429000" indent="-228600" eaLnBrk="0" fontAlgn="base" hangingPunct="0">
                    <a:spcBef>
                      <a:spcPct val="50000"/>
                    </a:spcBef>
                    <a:spcAft>
                      <a:spcPct val="0"/>
                    </a:spcAft>
                    <a:defRPr sz="2400">
                      <a:solidFill>
                        <a:srgbClr val="010066"/>
                      </a:solidFill>
                      <a:latin typeface="Arial" pitchFamily="34" charset="0"/>
                    </a:defRPr>
                  </a:lvl8pPr>
                  <a:lvl9pPr marL="3886200" indent="-228600" eaLnBrk="0" fontAlgn="base" hangingPunct="0">
                    <a:spcBef>
                      <a:spcPct val="50000"/>
                    </a:spcBef>
                    <a:spcAft>
                      <a:spcPct val="0"/>
                    </a:spcAft>
                    <a:defRPr sz="2400">
                      <a:solidFill>
                        <a:srgbClr val="010066"/>
                      </a:solidFill>
                      <a:latin typeface="Arial" pitchFamily="34" charset="0"/>
                    </a:defRPr>
                  </a:lvl9pPr>
                </a:lstStyle>
                <a:p>
                  <a:pPr algn="ctr"/>
                  <a:r>
                    <a:rPr lang="en-GB" altLang="en-US" sz="1400" b="1" dirty="0"/>
                    <a:t>O</a:t>
                  </a:r>
                </a:p>
              </p:txBody>
            </p:sp>
          </p:grpSp>
          <p:pic>
            <p:nvPicPr>
              <p:cNvPr id="94" name="Picture 174" descr="electr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00" y="2102"/>
                <a:ext cx="112"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 name="Picture 175" descr="electr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40" y="1419"/>
                <a:ext cx="112"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 name="Picture 176" descr="electr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44" y="1499"/>
                <a:ext cx="112"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 name="Picture 177" descr="electr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92" y="2199"/>
                <a:ext cx="112"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1" name="Group 194"/>
            <p:cNvGrpSpPr>
              <a:grpSpLocks/>
            </p:cNvGrpSpPr>
            <p:nvPr/>
          </p:nvGrpSpPr>
          <p:grpSpPr bwMode="auto">
            <a:xfrm>
              <a:off x="5981700" y="2251075"/>
              <a:ext cx="1689100" cy="1525588"/>
              <a:chOff x="3768" y="1410"/>
              <a:chExt cx="1064" cy="961"/>
            </a:xfrm>
          </p:grpSpPr>
          <p:grpSp>
            <p:nvGrpSpPr>
              <p:cNvPr id="86" name="Group 187"/>
              <p:cNvGrpSpPr>
                <a:grpSpLocks/>
              </p:cNvGrpSpPr>
              <p:nvPr/>
            </p:nvGrpSpPr>
            <p:grpSpPr bwMode="auto">
              <a:xfrm>
                <a:off x="3834" y="1410"/>
                <a:ext cx="961" cy="961"/>
                <a:chOff x="3914" y="1514"/>
                <a:chExt cx="961" cy="961"/>
              </a:xfrm>
            </p:grpSpPr>
            <p:pic>
              <p:nvPicPr>
                <p:cNvPr id="91" name="Picture 179" descr="atom_1_shell_v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14" y="1514"/>
                  <a:ext cx="961" cy="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 name="Text Box 180"/>
                <p:cNvSpPr txBox="1">
                  <a:spLocks noChangeAspect="1" noChangeArrowheads="1"/>
                </p:cNvSpPr>
                <p:nvPr/>
              </p:nvSpPr>
              <p:spPr bwMode="auto">
                <a:xfrm>
                  <a:off x="4267" y="1841"/>
                  <a:ext cx="261" cy="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a:solidFill>
                        <a:srgbClr val="010066"/>
                      </a:solidFill>
                      <a:latin typeface="Arial" pitchFamily="34" charset="0"/>
                    </a:defRPr>
                  </a:lvl1pPr>
                  <a:lvl2pPr marL="742950" indent="-285750">
                    <a:defRPr sz="2400">
                      <a:solidFill>
                        <a:srgbClr val="010066"/>
                      </a:solidFill>
                      <a:latin typeface="Arial" pitchFamily="34" charset="0"/>
                    </a:defRPr>
                  </a:lvl2pPr>
                  <a:lvl3pPr marL="1143000" indent="-228600">
                    <a:defRPr sz="2400">
                      <a:solidFill>
                        <a:srgbClr val="010066"/>
                      </a:solidFill>
                      <a:latin typeface="Arial" pitchFamily="34" charset="0"/>
                    </a:defRPr>
                  </a:lvl3pPr>
                  <a:lvl4pPr marL="1600200" indent="-228600">
                    <a:defRPr sz="2400">
                      <a:solidFill>
                        <a:srgbClr val="010066"/>
                      </a:solidFill>
                      <a:latin typeface="Arial" pitchFamily="34" charset="0"/>
                    </a:defRPr>
                  </a:lvl4pPr>
                  <a:lvl5pPr marL="2057400" indent="-228600">
                    <a:defRPr sz="2400">
                      <a:solidFill>
                        <a:srgbClr val="010066"/>
                      </a:solidFill>
                      <a:latin typeface="Arial" pitchFamily="34" charset="0"/>
                    </a:defRPr>
                  </a:lvl5pPr>
                  <a:lvl6pPr marL="2514600" indent="-228600" eaLnBrk="0" fontAlgn="base" hangingPunct="0">
                    <a:spcBef>
                      <a:spcPct val="50000"/>
                    </a:spcBef>
                    <a:spcAft>
                      <a:spcPct val="0"/>
                    </a:spcAft>
                    <a:defRPr sz="2400">
                      <a:solidFill>
                        <a:srgbClr val="010066"/>
                      </a:solidFill>
                      <a:latin typeface="Arial" pitchFamily="34" charset="0"/>
                    </a:defRPr>
                  </a:lvl6pPr>
                  <a:lvl7pPr marL="2971800" indent="-228600" eaLnBrk="0" fontAlgn="base" hangingPunct="0">
                    <a:spcBef>
                      <a:spcPct val="50000"/>
                    </a:spcBef>
                    <a:spcAft>
                      <a:spcPct val="0"/>
                    </a:spcAft>
                    <a:defRPr sz="2400">
                      <a:solidFill>
                        <a:srgbClr val="010066"/>
                      </a:solidFill>
                      <a:latin typeface="Arial" pitchFamily="34" charset="0"/>
                    </a:defRPr>
                  </a:lvl7pPr>
                  <a:lvl8pPr marL="3429000" indent="-228600" eaLnBrk="0" fontAlgn="base" hangingPunct="0">
                    <a:spcBef>
                      <a:spcPct val="50000"/>
                    </a:spcBef>
                    <a:spcAft>
                      <a:spcPct val="0"/>
                    </a:spcAft>
                    <a:defRPr sz="2400">
                      <a:solidFill>
                        <a:srgbClr val="010066"/>
                      </a:solidFill>
                      <a:latin typeface="Arial" pitchFamily="34" charset="0"/>
                    </a:defRPr>
                  </a:lvl8pPr>
                  <a:lvl9pPr marL="3886200" indent="-228600" eaLnBrk="0" fontAlgn="base" hangingPunct="0">
                    <a:spcBef>
                      <a:spcPct val="50000"/>
                    </a:spcBef>
                    <a:spcAft>
                      <a:spcPct val="0"/>
                    </a:spcAft>
                    <a:defRPr sz="2400">
                      <a:solidFill>
                        <a:srgbClr val="010066"/>
                      </a:solidFill>
                      <a:latin typeface="Arial" pitchFamily="34" charset="0"/>
                    </a:defRPr>
                  </a:lvl9pPr>
                </a:lstStyle>
                <a:p>
                  <a:pPr algn="ctr"/>
                  <a:r>
                    <a:rPr lang="en-GB" altLang="en-US" sz="1400" b="1" dirty="0"/>
                    <a:t>C</a:t>
                  </a:r>
                </a:p>
              </p:txBody>
            </p:sp>
          </p:grpSp>
          <p:pic>
            <p:nvPicPr>
              <p:cNvPr id="87" name="Picture 181" descr="cros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792" y="1646"/>
                <a:ext cx="17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 name="Picture 182" descr="cros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768" y="1884"/>
                <a:ext cx="17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 name="Picture 183" descr="cros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662" y="1632"/>
                <a:ext cx="17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 name="Picture 184" descr="cros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634" y="1868"/>
                <a:ext cx="17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2" name="Picture 168" descr="electr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76950" y="3205163"/>
              <a:ext cx="177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Picture 172" descr="electr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45375" y="3154363"/>
              <a:ext cx="177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 name="Picture 173" descr="electr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97750" y="2809875"/>
              <a:ext cx="177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 name="Picture 166" descr="electr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13450" y="2833688"/>
              <a:ext cx="177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7" name="TextBox 106"/>
          <p:cNvSpPr txBox="1"/>
          <p:nvPr/>
        </p:nvSpPr>
        <p:spPr>
          <a:xfrm>
            <a:off x="4259486" y="3080978"/>
            <a:ext cx="1864289" cy="338554"/>
          </a:xfrm>
          <a:prstGeom prst="rect">
            <a:avLst/>
          </a:prstGeom>
          <a:noFill/>
        </p:spPr>
        <p:txBody>
          <a:bodyPr wrap="square" rtlCol="0">
            <a:spAutoFit/>
          </a:bodyPr>
          <a:lstStyle/>
          <a:p>
            <a:pPr algn="ctr"/>
            <a:r>
              <a:rPr lang="en-GB" sz="1600" b="1" dirty="0" smtClean="0">
                <a:solidFill>
                  <a:srgbClr val="C00000"/>
                </a:solidFill>
              </a:rPr>
              <a:t>WATER (H</a:t>
            </a:r>
            <a:r>
              <a:rPr lang="en-GB" sz="1600" b="1" baseline="-25000" dirty="0" smtClean="0">
                <a:solidFill>
                  <a:srgbClr val="C00000"/>
                </a:solidFill>
              </a:rPr>
              <a:t>2</a:t>
            </a:r>
            <a:r>
              <a:rPr lang="en-GB" sz="1600" b="1" dirty="0" smtClean="0">
                <a:solidFill>
                  <a:srgbClr val="C00000"/>
                </a:solidFill>
              </a:rPr>
              <a:t>O)</a:t>
            </a:r>
            <a:endParaRPr lang="en-GB" sz="1600" b="1" dirty="0">
              <a:solidFill>
                <a:srgbClr val="C00000"/>
              </a:solidFill>
            </a:endParaRPr>
          </a:p>
        </p:txBody>
      </p:sp>
      <p:sp>
        <p:nvSpPr>
          <p:cNvPr id="108" name="TextBox 107"/>
          <p:cNvSpPr txBox="1"/>
          <p:nvPr/>
        </p:nvSpPr>
        <p:spPr>
          <a:xfrm>
            <a:off x="6480212" y="3048196"/>
            <a:ext cx="2497156" cy="369332"/>
          </a:xfrm>
          <a:prstGeom prst="rect">
            <a:avLst/>
          </a:prstGeom>
          <a:noFill/>
        </p:spPr>
        <p:txBody>
          <a:bodyPr wrap="square" rtlCol="0">
            <a:spAutoFit/>
          </a:bodyPr>
          <a:lstStyle/>
          <a:p>
            <a:pPr algn="ctr"/>
            <a:r>
              <a:rPr lang="en-GB" b="1" dirty="0" smtClean="0">
                <a:solidFill>
                  <a:srgbClr val="C00000"/>
                </a:solidFill>
              </a:rPr>
              <a:t>Carbon dioxide (C O</a:t>
            </a:r>
            <a:r>
              <a:rPr lang="en-GB" b="1" baseline="-25000" dirty="0" smtClean="0">
                <a:solidFill>
                  <a:srgbClr val="C00000"/>
                </a:solidFill>
              </a:rPr>
              <a:t>2</a:t>
            </a:r>
            <a:r>
              <a:rPr lang="en-GB" b="1" dirty="0" smtClean="0">
                <a:solidFill>
                  <a:srgbClr val="C00000"/>
                </a:solidFill>
              </a:rPr>
              <a:t>)</a:t>
            </a:r>
            <a:endParaRPr lang="en-GB" b="1" dirty="0">
              <a:solidFill>
                <a:srgbClr val="C00000"/>
              </a:solidFill>
            </a:endParaRPr>
          </a:p>
        </p:txBody>
      </p:sp>
      <p:sp>
        <p:nvSpPr>
          <p:cNvPr id="109" name="Rectangle 108"/>
          <p:cNvSpPr/>
          <p:nvPr/>
        </p:nvSpPr>
        <p:spPr>
          <a:xfrm>
            <a:off x="35496" y="4594483"/>
            <a:ext cx="3938936" cy="113877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GB" sz="1700" b="1" dirty="0" smtClean="0"/>
              <a:t>Group 1 </a:t>
            </a:r>
            <a:r>
              <a:rPr lang="en-GB" sz="1700" dirty="0" smtClean="0"/>
              <a:t>elements </a:t>
            </a:r>
            <a:r>
              <a:rPr lang="en-GB" sz="1700" b="1" dirty="0" smtClean="0"/>
              <a:t>lose 1</a:t>
            </a:r>
            <a:r>
              <a:rPr lang="en-GB" sz="1700" dirty="0" smtClean="0"/>
              <a:t> electron make </a:t>
            </a:r>
            <a:r>
              <a:rPr lang="en-GB" sz="1700" b="1" dirty="0" smtClean="0"/>
              <a:t>ions </a:t>
            </a:r>
            <a:r>
              <a:rPr lang="en-GB" sz="1700" b="1" baseline="30000" dirty="0" smtClean="0"/>
              <a:t>+</a:t>
            </a:r>
            <a:r>
              <a:rPr lang="en-GB" sz="1700" dirty="0" smtClean="0"/>
              <a:t>, </a:t>
            </a:r>
            <a:r>
              <a:rPr lang="en-GB" sz="1700" b="1" dirty="0" smtClean="0"/>
              <a:t>group 2</a:t>
            </a:r>
            <a:r>
              <a:rPr lang="en-GB" sz="1700" dirty="0" smtClean="0"/>
              <a:t> lose </a:t>
            </a:r>
            <a:r>
              <a:rPr lang="en-GB" sz="1700" b="1" dirty="0" smtClean="0"/>
              <a:t>2 electrons </a:t>
            </a:r>
            <a:r>
              <a:rPr lang="en-GB" sz="1700" dirty="0" smtClean="0"/>
              <a:t>make </a:t>
            </a:r>
            <a:r>
              <a:rPr lang="en-GB" sz="1700" b="1" dirty="0" smtClean="0"/>
              <a:t>ions 2</a:t>
            </a:r>
            <a:r>
              <a:rPr lang="en-GB" sz="1700" b="1" baseline="30000" dirty="0" smtClean="0"/>
              <a:t>+</a:t>
            </a:r>
            <a:r>
              <a:rPr lang="en-GB" sz="1700" dirty="0" smtClean="0"/>
              <a:t>, </a:t>
            </a:r>
            <a:r>
              <a:rPr lang="en-GB" sz="1700" b="1" dirty="0" smtClean="0"/>
              <a:t>group 6</a:t>
            </a:r>
            <a:r>
              <a:rPr lang="en-GB" sz="1700" dirty="0" smtClean="0"/>
              <a:t> gains </a:t>
            </a:r>
            <a:r>
              <a:rPr lang="en-GB" sz="1700" b="1" dirty="0" smtClean="0"/>
              <a:t>2 electrons </a:t>
            </a:r>
            <a:r>
              <a:rPr lang="en-GB" sz="1700" dirty="0" smtClean="0"/>
              <a:t>make </a:t>
            </a:r>
            <a:r>
              <a:rPr lang="en-GB" sz="1700" b="1" dirty="0" smtClean="0"/>
              <a:t>ions 2</a:t>
            </a:r>
            <a:r>
              <a:rPr lang="en-GB" sz="1700" b="1" baseline="30000" dirty="0" smtClean="0"/>
              <a:t>-</a:t>
            </a:r>
            <a:r>
              <a:rPr lang="en-GB" sz="1700" dirty="0" smtClean="0"/>
              <a:t>, </a:t>
            </a:r>
            <a:r>
              <a:rPr lang="en-GB" sz="1700" b="1" dirty="0" smtClean="0"/>
              <a:t>group 7 </a:t>
            </a:r>
            <a:r>
              <a:rPr lang="en-GB" sz="1700" dirty="0" smtClean="0"/>
              <a:t>gains </a:t>
            </a:r>
            <a:r>
              <a:rPr lang="en-GB" sz="1700" b="1" dirty="0" smtClean="0"/>
              <a:t>1 electron </a:t>
            </a:r>
            <a:r>
              <a:rPr lang="en-GB" sz="1700" dirty="0" smtClean="0"/>
              <a:t>make </a:t>
            </a:r>
            <a:r>
              <a:rPr lang="en-GB" sz="1700" b="1" dirty="0" smtClean="0"/>
              <a:t>ions 1</a:t>
            </a:r>
            <a:r>
              <a:rPr lang="en-GB" sz="1700" b="1" baseline="30000" dirty="0" smtClean="0"/>
              <a:t>-</a:t>
            </a:r>
            <a:r>
              <a:rPr lang="en-GB" sz="1700" dirty="0" smtClean="0"/>
              <a:t>. </a:t>
            </a:r>
            <a:endParaRPr lang="en-GB" sz="1700" dirty="0"/>
          </a:p>
        </p:txBody>
      </p:sp>
      <p:sp>
        <p:nvSpPr>
          <p:cNvPr id="110" name="Rectangle 109"/>
          <p:cNvSpPr/>
          <p:nvPr/>
        </p:nvSpPr>
        <p:spPr>
          <a:xfrm>
            <a:off x="4114700" y="4365104"/>
            <a:ext cx="4993804"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GB" b="1" dirty="0" smtClean="0">
                <a:cs typeface="Arial" pitchFamily="34" charset="0"/>
              </a:rPr>
              <a:t>Chemical equations: </a:t>
            </a:r>
            <a:r>
              <a:rPr lang="en-GB" dirty="0" smtClean="0">
                <a:cs typeface="Arial" pitchFamily="34" charset="0"/>
              </a:rPr>
              <a:t>They</a:t>
            </a:r>
            <a:r>
              <a:rPr lang="en-GB" b="1" dirty="0" smtClean="0">
                <a:cs typeface="Arial" pitchFamily="34" charset="0"/>
              </a:rPr>
              <a:t> </a:t>
            </a:r>
            <a:r>
              <a:rPr lang="en-GB" dirty="0" smtClean="0">
                <a:cs typeface="Arial" pitchFamily="34" charset="0"/>
              </a:rPr>
              <a:t>show the </a:t>
            </a:r>
            <a:r>
              <a:rPr lang="en-GB" b="1" u="sng" dirty="0" smtClean="0">
                <a:cs typeface="Arial" pitchFamily="34" charset="0"/>
              </a:rPr>
              <a:t>reactants</a:t>
            </a:r>
            <a:r>
              <a:rPr lang="en-GB" dirty="0" smtClean="0">
                <a:cs typeface="Arial" pitchFamily="34" charset="0"/>
              </a:rPr>
              <a:t> (what we start with) and the </a:t>
            </a:r>
            <a:r>
              <a:rPr lang="en-GB" b="1" u="sng" dirty="0" smtClean="0">
                <a:cs typeface="Arial" pitchFamily="34" charset="0"/>
              </a:rPr>
              <a:t>products</a:t>
            </a:r>
            <a:r>
              <a:rPr lang="en-GB" dirty="0" smtClean="0">
                <a:cs typeface="Arial" pitchFamily="34" charset="0"/>
              </a:rPr>
              <a:t> (what we end with). No </a:t>
            </a:r>
            <a:r>
              <a:rPr lang="en-GB" b="1" dirty="0" smtClean="0">
                <a:cs typeface="Arial" pitchFamily="34" charset="0"/>
              </a:rPr>
              <a:t>atoms</a:t>
            </a:r>
            <a:r>
              <a:rPr lang="en-GB" dirty="0" smtClean="0">
                <a:cs typeface="Arial" pitchFamily="34" charset="0"/>
              </a:rPr>
              <a:t> are </a:t>
            </a:r>
            <a:r>
              <a:rPr lang="en-GB" b="1" dirty="0" smtClean="0">
                <a:cs typeface="Arial" pitchFamily="34" charset="0"/>
              </a:rPr>
              <a:t>lost</a:t>
            </a:r>
            <a:r>
              <a:rPr lang="en-GB" dirty="0" smtClean="0">
                <a:cs typeface="Arial" pitchFamily="34" charset="0"/>
              </a:rPr>
              <a:t> or </a:t>
            </a:r>
            <a:r>
              <a:rPr lang="en-GB" b="1" dirty="0" smtClean="0">
                <a:cs typeface="Arial" pitchFamily="34" charset="0"/>
              </a:rPr>
              <a:t>made</a:t>
            </a:r>
            <a:r>
              <a:rPr lang="en-GB" dirty="0" smtClean="0">
                <a:cs typeface="Arial" pitchFamily="34" charset="0"/>
              </a:rPr>
              <a:t>. The </a:t>
            </a:r>
            <a:r>
              <a:rPr lang="en-GB" b="1" dirty="0" smtClean="0">
                <a:cs typeface="Arial" pitchFamily="34" charset="0"/>
              </a:rPr>
              <a:t>mass</a:t>
            </a:r>
            <a:r>
              <a:rPr lang="en-GB" dirty="0" smtClean="0">
                <a:cs typeface="Arial" pitchFamily="34" charset="0"/>
              </a:rPr>
              <a:t> of the </a:t>
            </a:r>
            <a:r>
              <a:rPr lang="en-GB" b="1" dirty="0" smtClean="0">
                <a:cs typeface="Arial" pitchFamily="34" charset="0"/>
              </a:rPr>
              <a:t>products</a:t>
            </a:r>
            <a:r>
              <a:rPr lang="en-GB" dirty="0" smtClean="0">
                <a:cs typeface="Arial" pitchFamily="34" charset="0"/>
              </a:rPr>
              <a:t> equals the </a:t>
            </a:r>
            <a:r>
              <a:rPr lang="en-GB" b="1" dirty="0" smtClean="0">
                <a:cs typeface="Arial" pitchFamily="34" charset="0"/>
              </a:rPr>
              <a:t>mass</a:t>
            </a:r>
            <a:r>
              <a:rPr lang="en-GB" dirty="0" smtClean="0">
                <a:cs typeface="Arial" pitchFamily="34" charset="0"/>
              </a:rPr>
              <a:t> of the </a:t>
            </a:r>
            <a:r>
              <a:rPr lang="en-GB" b="1" dirty="0" smtClean="0">
                <a:cs typeface="Arial" pitchFamily="34" charset="0"/>
              </a:rPr>
              <a:t>reactants</a:t>
            </a:r>
            <a:r>
              <a:rPr lang="en-GB" dirty="0" smtClean="0">
                <a:cs typeface="Arial" pitchFamily="34" charset="0"/>
              </a:rPr>
              <a:t>.</a:t>
            </a:r>
          </a:p>
        </p:txBody>
      </p:sp>
      <p:graphicFrame>
        <p:nvGraphicFramePr>
          <p:cNvPr id="111" name="Table 110"/>
          <p:cNvGraphicFramePr>
            <a:graphicFrameLocks noGrp="1"/>
          </p:cNvGraphicFramePr>
          <p:nvPr>
            <p:extLst>
              <p:ext uri="{D42A27DB-BD31-4B8C-83A1-F6EECF244321}">
                <p14:modId xmlns:p14="http://schemas.microsoft.com/office/powerpoint/2010/main" val="2487787361"/>
              </p:ext>
            </p:extLst>
          </p:nvPr>
        </p:nvGraphicFramePr>
        <p:xfrm>
          <a:off x="83909" y="5877272"/>
          <a:ext cx="8952587" cy="864096"/>
        </p:xfrm>
        <a:graphic>
          <a:graphicData uri="http://schemas.openxmlformats.org/drawingml/2006/table">
            <a:tbl>
              <a:tblPr firstRow="1" bandRow="1">
                <a:tableStyleId>{5940675A-B579-460E-94D1-54222C63F5DA}</a:tableStyleId>
              </a:tblPr>
              <a:tblGrid>
                <a:gridCol w="4148726"/>
                <a:gridCol w="655135"/>
                <a:gridCol w="4148726"/>
              </a:tblGrid>
              <a:tr h="432048">
                <a:tc>
                  <a:txBody>
                    <a:bodyPr/>
                    <a:lstStyle/>
                    <a:p>
                      <a:pPr algn="r"/>
                      <a:r>
                        <a:rPr lang="en-GB" sz="2000" b="1" dirty="0" smtClean="0">
                          <a:latin typeface="+mn-lt"/>
                        </a:rPr>
                        <a:t>Word Equation:</a:t>
                      </a:r>
                      <a:r>
                        <a:rPr lang="en-GB" sz="2000" b="1" baseline="0" dirty="0" smtClean="0">
                          <a:latin typeface="+mn-lt"/>
                        </a:rPr>
                        <a:t>      </a:t>
                      </a:r>
                      <a:r>
                        <a:rPr lang="en-GB" sz="2000" b="1" dirty="0" smtClean="0">
                          <a:latin typeface="+mn-lt"/>
                        </a:rPr>
                        <a:t>calcium carbonate</a:t>
                      </a:r>
                      <a:endParaRPr lang="en-GB" sz="2000" b="1" dirty="0">
                        <a:latin typeface="+mn-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2">
                        <a:lumMod val="20000"/>
                        <a:lumOff val="80000"/>
                      </a:schemeClr>
                    </a:solidFill>
                  </a:tcPr>
                </a:tc>
                <a:tc>
                  <a:txBody>
                    <a:bodyPr/>
                    <a:lstStyle/>
                    <a:p>
                      <a:pPr algn="ctr"/>
                      <a:r>
                        <a:rPr lang="en-GB" sz="2000" dirty="0" smtClean="0">
                          <a:latin typeface="+mn-lt"/>
                          <a:sym typeface="Wingdings" pitchFamily="2" charset="2"/>
                        </a:rPr>
                        <a:t></a:t>
                      </a:r>
                      <a:endParaRPr lang="en-GB" sz="20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2">
                        <a:lumMod val="20000"/>
                        <a:lumOff val="80000"/>
                      </a:schemeClr>
                    </a:solidFill>
                  </a:tcPr>
                </a:tc>
                <a:tc>
                  <a:txBody>
                    <a:bodyPr/>
                    <a:lstStyle/>
                    <a:p>
                      <a:r>
                        <a:rPr lang="en-GB" sz="2000" b="1" dirty="0" smtClean="0">
                          <a:latin typeface="+mn-lt"/>
                        </a:rPr>
                        <a:t>calcium oxide + carbon dioxide</a:t>
                      </a:r>
                      <a:endParaRPr lang="en-GB" sz="2000" b="1" dirty="0">
                        <a:latin typeface="+mn-lt"/>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2">
                        <a:lumMod val="20000"/>
                        <a:lumOff val="80000"/>
                      </a:schemeClr>
                    </a:solidFill>
                  </a:tcPr>
                </a:tc>
              </a:tr>
              <a:tr h="432048">
                <a:tc>
                  <a:txBody>
                    <a:bodyPr/>
                    <a:lstStyle/>
                    <a:p>
                      <a:pPr algn="r"/>
                      <a:r>
                        <a:rPr lang="en-GB" sz="2000" b="1" dirty="0" smtClean="0">
                          <a:latin typeface="+mn-lt"/>
                        </a:rPr>
                        <a:t>Symbol</a:t>
                      </a:r>
                      <a:r>
                        <a:rPr lang="en-GB" sz="2000" b="1" baseline="0" dirty="0" smtClean="0">
                          <a:latin typeface="+mn-lt"/>
                        </a:rPr>
                        <a:t> Equation:                         C</a:t>
                      </a:r>
                      <a:r>
                        <a:rPr lang="en-GB" sz="2000" b="1" dirty="0" smtClean="0">
                          <a:latin typeface="+mn-lt"/>
                        </a:rPr>
                        <a:t>aCO</a:t>
                      </a:r>
                      <a:r>
                        <a:rPr lang="en-GB" sz="2000" b="1" baseline="-25000" dirty="0" smtClean="0">
                          <a:latin typeface="+mn-lt"/>
                        </a:rPr>
                        <a:t>3    </a:t>
                      </a:r>
                      <a:endParaRPr lang="en-GB" sz="2000" b="1" baseline="-25000" dirty="0">
                        <a:latin typeface="+mn-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GB" sz="2000" dirty="0" smtClean="0">
                          <a:latin typeface="+mn-lt"/>
                          <a:sym typeface="Wingdings" pitchFamily="2" charset="2"/>
                        </a:rPr>
                        <a:t></a:t>
                      </a:r>
                      <a:endParaRPr lang="en-GB" sz="20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GB" sz="2000" b="1" dirty="0" smtClean="0">
                          <a:latin typeface="+mn-lt"/>
                        </a:rPr>
                        <a:t>      CaO</a:t>
                      </a:r>
                      <a:r>
                        <a:rPr lang="en-GB" sz="2000" b="1" baseline="0" dirty="0" smtClean="0">
                          <a:latin typeface="+mn-lt"/>
                        </a:rPr>
                        <a:t>            +             CO</a:t>
                      </a:r>
                      <a:r>
                        <a:rPr lang="en-GB" sz="2000" b="1" baseline="-25000" dirty="0" smtClean="0">
                          <a:latin typeface="+mn-lt"/>
                        </a:rPr>
                        <a:t>2</a:t>
                      </a:r>
                      <a:endParaRPr lang="en-GB" sz="2000" b="1" baseline="-25000" dirty="0">
                        <a:latin typeface="+mn-lt"/>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pic>
        <p:nvPicPr>
          <p:cNvPr id="1026" name="Picture 2" descr="http://eweb.furman.edu/~wworthen/bio111/2ionic.gif"/>
          <p:cNvPicPr>
            <a:picLocks noChangeAspect="1" noChangeArrowheads="1"/>
          </p:cNvPicPr>
          <p:nvPr/>
        </p:nvPicPr>
        <p:blipFill rotWithShape="1">
          <a:blip r:embed="rId9">
            <a:extLst>
              <a:ext uri="{28A0092B-C50C-407E-A947-70E740481C1C}">
                <a14:useLocalDpi xmlns:a14="http://schemas.microsoft.com/office/drawing/2010/main" val="0"/>
              </a:ext>
            </a:extLst>
          </a:blip>
          <a:srcRect b="3841"/>
          <a:stretch/>
        </p:blipFill>
        <p:spPr bwMode="auto">
          <a:xfrm>
            <a:off x="107504" y="1942742"/>
            <a:ext cx="3727745" cy="1476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12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007" y="44624"/>
            <a:ext cx="6588225" cy="400110"/>
          </a:xfrm>
          <a:prstGeom prst="rect">
            <a:avLst/>
          </a:prstGeom>
          <a:ln w="38100">
            <a:solidFill>
              <a:srgbClr val="C00000"/>
            </a:solidFill>
          </a:ln>
        </p:spPr>
        <p:txBody>
          <a:bodyPr wrap="square">
            <a:spAutoFit/>
          </a:bodyPr>
          <a:lstStyle/>
          <a:p>
            <a:r>
              <a:rPr lang="en-GB" sz="2000" b="1" dirty="0" smtClean="0">
                <a:solidFill>
                  <a:schemeClr val="tx1"/>
                </a:solidFill>
              </a:rPr>
              <a:t>C1.1.3 Chemical reactions Higher Tier – Balancing equations.  </a:t>
            </a:r>
            <a:endParaRPr lang="en-GB" sz="2000" dirty="0"/>
          </a:p>
        </p:txBody>
      </p:sp>
      <p:grpSp>
        <p:nvGrpSpPr>
          <p:cNvPr id="24" name="Group 23"/>
          <p:cNvGrpSpPr/>
          <p:nvPr/>
        </p:nvGrpSpPr>
        <p:grpSpPr>
          <a:xfrm>
            <a:off x="629778" y="2918337"/>
            <a:ext cx="7632848" cy="1288005"/>
            <a:chOff x="684280" y="840539"/>
            <a:chExt cx="7632848" cy="1288005"/>
          </a:xfrm>
        </p:grpSpPr>
        <p:sp>
          <p:nvSpPr>
            <p:cNvPr id="3" name="Oval 2"/>
            <p:cNvSpPr/>
            <p:nvPr/>
          </p:nvSpPr>
          <p:spPr>
            <a:xfrm>
              <a:off x="1044320" y="1304764"/>
              <a:ext cx="360040" cy="36004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Oval 3"/>
            <p:cNvSpPr/>
            <p:nvPr/>
          </p:nvSpPr>
          <p:spPr>
            <a:xfrm>
              <a:off x="1404360" y="1304764"/>
              <a:ext cx="360040" cy="36004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684280" y="1304764"/>
              <a:ext cx="360040" cy="36004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1044320" y="944724"/>
              <a:ext cx="360040" cy="36004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1044320" y="1680828"/>
              <a:ext cx="360040" cy="36004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p:cNvSpPr/>
            <p:nvPr/>
          </p:nvSpPr>
          <p:spPr>
            <a:xfrm>
              <a:off x="2674907" y="1066738"/>
              <a:ext cx="360040" cy="360040"/>
            </a:xfrm>
            <a:prstGeom prst="ellipse">
              <a:avLst/>
            </a:prstGeom>
            <a:pattFill prst="wdUpDiag">
              <a:fgClr>
                <a:srgbClr val="C00000"/>
              </a:fgClr>
              <a:bgClr>
                <a:schemeClr val="bg1"/>
              </a:bgClr>
            </a:patt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p:cNvSpPr/>
            <p:nvPr/>
          </p:nvSpPr>
          <p:spPr>
            <a:xfrm>
              <a:off x="3034947" y="1066738"/>
              <a:ext cx="360040" cy="360040"/>
            </a:xfrm>
            <a:prstGeom prst="ellipse">
              <a:avLst/>
            </a:prstGeom>
            <a:pattFill prst="wdUpDiag">
              <a:fgClr>
                <a:srgbClr val="C00000"/>
              </a:fgClr>
              <a:bgClr>
                <a:schemeClr val="bg1"/>
              </a:bgClr>
            </a:patt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0" name="Straight Arrow Connector 9"/>
            <p:cNvCxnSpPr/>
            <p:nvPr/>
          </p:nvCxnSpPr>
          <p:spPr>
            <a:xfrm>
              <a:off x="3708616" y="1484784"/>
              <a:ext cx="864096"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1" name="Oval 10"/>
            <p:cNvSpPr/>
            <p:nvPr/>
          </p:nvSpPr>
          <p:spPr>
            <a:xfrm>
              <a:off x="2700504" y="1579178"/>
              <a:ext cx="360040" cy="360040"/>
            </a:xfrm>
            <a:prstGeom prst="ellipse">
              <a:avLst/>
            </a:prstGeom>
            <a:pattFill prst="wdUpDiag">
              <a:fgClr>
                <a:srgbClr val="C00000"/>
              </a:fgClr>
              <a:bgClr>
                <a:schemeClr val="bg1"/>
              </a:bgClr>
            </a:patt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Oval 11"/>
            <p:cNvSpPr/>
            <p:nvPr/>
          </p:nvSpPr>
          <p:spPr>
            <a:xfrm>
              <a:off x="3060544" y="1579178"/>
              <a:ext cx="360040" cy="360040"/>
            </a:xfrm>
            <a:prstGeom prst="ellipse">
              <a:avLst/>
            </a:prstGeom>
            <a:pattFill prst="wdUpDiag">
              <a:fgClr>
                <a:srgbClr val="C00000"/>
              </a:fgClr>
              <a:bgClr>
                <a:schemeClr val="bg1"/>
              </a:bgClr>
            </a:patt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Oval 12"/>
            <p:cNvSpPr/>
            <p:nvPr/>
          </p:nvSpPr>
          <p:spPr>
            <a:xfrm>
              <a:off x="5411211" y="1320788"/>
              <a:ext cx="360040" cy="36004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Oval 13"/>
            <p:cNvSpPr/>
            <p:nvPr/>
          </p:nvSpPr>
          <p:spPr>
            <a:xfrm>
              <a:off x="7957088" y="1764432"/>
              <a:ext cx="360040" cy="36004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Oval 14"/>
            <p:cNvSpPr/>
            <p:nvPr/>
          </p:nvSpPr>
          <p:spPr>
            <a:xfrm>
              <a:off x="7237008" y="1124744"/>
              <a:ext cx="360040" cy="36004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Oval 15"/>
            <p:cNvSpPr/>
            <p:nvPr/>
          </p:nvSpPr>
          <p:spPr>
            <a:xfrm>
              <a:off x="7957088" y="1124744"/>
              <a:ext cx="360040" cy="36004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Oval 16"/>
            <p:cNvSpPr/>
            <p:nvPr/>
          </p:nvSpPr>
          <p:spPr>
            <a:xfrm>
              <a:off x="7237008" y="1768504"/>
              <a:ext cx="360040" cy="36004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a:off x="5051171" y="1304764"/>
              <a:ext cx="360040" cy="360040"/>
            </a:xfrm>
            <a:prstGeom prst="ellipse">
              <a:avLst/>
            </a:prstGeom>
            <a:pattFill prst="wdUpDiag">
              <a:fgClr>
                <a:srgbClr val="C00000"/>
              </a:fgClr>
              <a:bgClr>
                <a:schemeClr val="bg1"/>
              </a:bgClr>
            </a:patt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p:nvSpPr>
          <p:spPr>
            <a:xfrm>
              <a:off x="5780856" y="1320788"/>
              <a:ext cx="360040" cy="360040"/>
            </a:xfrm>
            <a:prstGeom prst="ellipse">
              <a:avLst/>
            </a:prstGeom>
            <a:pattFill prst="wdUpDiag">
              <a:fgClr>
                <a:srgbClr val="C00000"/>
              </a:fgClr>
              <a:bgClr>
                <a:schemeClr val="bg1"/>
              </a:bgClr>
            </a:patt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a:off x="7597048" y="1764432"/>
              <a:ext cx="360040" cy="360040"/>
            </a:xfrm>
            <a:prstGeom prst="ellipse">
              <a:avLst/>
            </a:prstGeom>
            <a:pattFill prst="wdUpDiag">
              <a:fgClr>
                <a:srgbClr val="C00000"/>
              </a:fgClr>
              <a:bgClr>
                <a:schemeClr val="bg1"/>
              </a:bgClr>
            </a:patt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a:off x="7597048" y="1124744"/>
              <a:ext cx="360040" cy="360040"/>
            </a:xfrm>
            <a:prstGeom prst="ellipse">
              <a:avLst/>
            </a:prstGeom>
            <a:pattFill prst="wdUpDiag">
              <a:fgClr>
                <a:srgbClr val="C00000"/>
              </a:fgClr>
              <a:bgClr>
                <a:schemeClr val="bg1"/>
              </a:bgClr>
            </a:patt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TextBox 21"/>
            <p:cNvSpPr txBox="1"/>
            <p:nvPr/>
          </p:nvSpPr>
          <p:spPr>
            <a:xfrm>
              <a:off x="1908416" y="842887"/>
              <a:ext cx="504056" cy="1200329"/>
            </a:xfrm>
            <a:prstGeom prst="rect">
              <a:avLst/>
            </a:prstGeom>
            <a:noFill/>
          </p:spPr>
          <p:txBody>
            <a:bodyPr wrap="square" rtlCol="0">
              <a:spAutoFit/>
            </a:bodyPr>
            <a:lstStyle/>
            <a:p>
              <a:r>
                <a:rPr lang="en-GB" sz="7200" dirty="0" smtClean="0">
                  <a:solidFill>
                    <a:srgbClr val="C00000"/>
                  </a:solidFill>
                </a:rPr>
                <a:t>+</a:t>
              </a:r>
              <a:endParaRPr lang="en-GB" sz="7200" dirty="0">
                <a:solidFill>
                  <a:srgbClr val="C00000"/>
                </a:solidFill>
              </a:endParaRPr>
            </a:p>
          </p:txBody>
        </p:sp>
        <p:sp>
          <p:nvSpPr>
            <p:cNvPr id="23" name="TextBox 22"/>
            <p:cNvSpPr txBox="1"/>
            <p:nvPr/>
          </p:nvSpPr>
          <p:spPr>
            <a:xfrm>
              <a:off x="6300904" y="840539"/>
              <a:ext cx="504056" cy="1200329"/>
            </a:xfrm>
            <a:prstGeom prst="rect">
              <a:avLst/>
            </a:prstGeom>
            <a:noFill/>
          </p:spPr>
          <p:txBody>
            <a:bodyPr wrap="square" rtlCol="0">
              <a:spAutoFit/>
            </a:bodyPr>
            <a:lstStyle/>
            <a:p>
              <a:r>
                <a:rPr lang="en-GB" sz="7200" dirty="0" smtClean="0">
                  <a:solidFill>
                    <a:srgbClr val="C00000"/>
                  </a:solidFill>
                </a:rPr>
                <a:t>+</a:t>
              </a:r>
              <a:endParaRPr lang="en-GB" sz="7200" dirty="0">
                <a:solidFill>
                  <a:srgbClr val="C00000"/>
                </a:solidFill>
              </a:endParaRPr>
            </a:p>
          </p:txBody>
        </p:sp>
      </p:grpSp>
      <p:sp>
        <p:nvSpPr>
          <p:cNvPr id="25" name="TextBox 24"/>
          <p:cNvSpPr txBox="1"/>
          <p:nvPr/>
        </p:nvSpPr>
        <p:spPr>
          <a:xfrm>
            <a:off x="179512" y="620688"/>
            <a:ext cx="8833133" cy="113877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sz="2800" dirty="0" smtClean="0"/>
              <a:t>          Methane + Oxygen  </a:t>
            </a:r>
            <a:r>
              <a:rPr lang="en-GB" sz="2800" dirty="0" smtClean="0">
                <a:sym typeface="Wingdings" panose="05000000000000000000" pitchFamily="2" charset="2"/>
              </a:rPr>
              <a:t> </a:t>
            </a:r>
            <a:r>
              <a:rPr lang="en-GB" sz="2800" dirty="0" smtClean="0"/>
              <a:t>   Carbon dioxide and Water</a:t>
            </a:r>
          </a:p>
          <a:p>
            <a:pPr algn="ctr"/>
            <a:r>
              <a:rPr lang="en-GB" sz="4000" dirty="0" smtClean="0"/>
              <a:t>CH</a:t>
            </a:r>
            <a:r>
              <a:rPr lang="en-GB" sz="4000" baseline="-25000" dirty="0" smtClean="0"/>
              <a:t>4</a:t>
            </a:r>
            <a:r>
              <a:rPr lang="en-GB" sz="4000" dirty="0" smtClean="0"/>
              <a:t> + 2O</a:t>
            </a:r>
            <a:r>
              <a:rPr lang="en-GB" sz="4000" baseline="-25000" dirty="0" smtClean="0"/>
              <a:t>2</a:t>
            </a:r>
            <a:r>
              <a:rPr lang="en-GB" sz="4000" dirty="0" smtClean="0"/>
              <a:t> </a:t>
            </a:r>
            <a:r>
              <a:rPr lang="en-GB" sz="4000" dirty="0" smtClean="0">
                <a:sym typeface="Wingdings" panose="05000000000000000000" pitchFamily="2" charset="2"/>
              </a:rPr>
              <a:t> CO</a:t>
            </a:r>
            <a:r>
              <a:rPr lang="en-GB" sz="4000" baseline="-25000" dirty="0" smtClean="0">
                <a:sym typeface="Wingdings" panose="05000000000000000000" pitchFamily="2" charset="2"/>
              </a:rPr>
              <a:t>2</a:t>
            </a:r>
            <a:r>
              <a:rPr lang="en-GB" sz="4000" dirty="0" smtClean="0">
                <a:sym typeface="Wingdings" panose="05000000000000000000" pitchFamily="2" charset="2"/>
              </a:rPr>
              <a:t> + 2H</a:t>
            </a:r>
            <a:r>
              <a:rPr lang="en-GB" sz="4000" baseline="-25000" dirty="0" smtClean="0">
                <a:sym typeface="Wingdings" panose="05000000000000000000" pitchFamily="2" charset="2"/>
              </a:rPr>
              <a:t>2</a:t>
            </a:r>
            <a:r>
              <a:rPr lang="en-GB" sz="4000" dirty="0" smtClean="0">
                <a:sym typeface="Wingdings" panose="05000000000000000000" pitchFamily="2" charset="2"/>
              </a:rPr>
              <a:t>O</a:t>
            </a:r>
            <a:endParaRPr lang="en-GB" sz="4000" dirty="0"/>
          </a:p>
        </p:txBody>
      </p:sp>
      <p:sp>
        <p:nvSpPr>
          <p:cNvPr id="26" name="Rectangle 25"/>
          <p:cNvSpPr/>
          <p:nvPr/>
        </p:nvSpPr>
        <p:spPr>
          <a:xfrm>
            <a:off x="323528" y="4437112"/>
            <a:ext cx="8245348" cy="1938992"/>
          </a:xfrm>
          <a:prstGeom prst="rect">
            <a:avLst/>
          </a:prstGeom>
        </p:spPr>
        <p:txBody>
          <a:bodyPr wrap="square">
            <a:spAutoFit/>
          </a:bodyPr>
          <a:lstStyle/>
          <a:p>
            <a:r>
              <a:rPr lang="en-GB" sz="2400" dirty="0" smtClean="0">
                <a:cs typeface="Arial" charset="0"/>
              </a:rPr>
              <a:t>Equations </a:t>
            </a:r>
            <a:r>
              <a:rPr lang="en-GB" sz="2400" b="1" dirty="0" smtClean="0">
                <a:cs typeface="Arial" charset="0"/>
              </a:rPr>
              <a:t>MUST</a:t>
            </a:r>
            <a:r>
              <a:rPr lang="en-GB" sz="2400" dirty="0" smtClean="0">
                <a:cs typeface="Arial" charset="0"/>
              </a:rPr>
              <a:t> balance</a:t>
            </a:r>
          </a:p>
          <a:p>
            <a:r>
              <a:rPr lang="en-GB" sz="2400" dirty="0" smtClean="0">
                <a:cs typeface="Arial" charset="0"/>
              </a:rPr>
              <a:t>We can </a:t>
            </a:r>
            <a:r>
              <a:rPr lang="en-GB" sz="2400" b="1" dirty="0" smtClean="0">
                <a:cs typeface="Arial" charset="0"/>
              </a:rPr>
              <a:t>ONLY</a:t>
            </a:r>
            <a:r>
              <a:rPr lang="en-GB" sz="2400" dirty="0" smtClean="0">
                <a:cs typeface="Arial" charset="0"/>
              </a:rPr>
              <a:t> add </a:t>
            </a:r>
            <a:r>
              <a:rPr lang="en-GB" sz="2400" b="1" dirty="0" smtClean="0">
                <a:cs typeface="Arial" charset="0"/>
              </a:rPr>
              <a:t>BIG</a:t>
            </a:r>
            <a:r>
              <a:rPr lang="en-GB" sz="2400" dirty="0" smtClean="0">
                <a:cs typeface="Arial" charset="0"/>
              </a:rPr>
              <a:t> numbers to the front of a substance</a:t>
            </a:r>
          </a:p>
          <a:p>
            <a:r>
              <a:rPr lang="en-GB" sz="2400" dirty="0" smtClean="0">
                <a:cs typeface="Arial" charset="0"/>
              </a:rPr>
              <a:t>We can tell elements within a compound by </a:t>
            </a:r>
            <a:r>
              <a:rPr lang="en-GB" sz="2400" b="1" dirty="0" smtClean="0">
                <a:cs typeface="Arial" charset="0"/>
              </a:rPr>
              <a:t>BIG</a:t>
            </a:r>
            <a:r>
              <a:rPr lang="en-GB" sz="2400" dirty="0" smtClean="0">
                <a:cs typeface="Arial" charset="0"/>
              </a:rPr>
              <a:t> letters</a:t>
            </a:r>
          </a:p>
          <a:p>
            <a:r>
              <a:rPr lang="en-GB" sz="2400" dirty="0" smtClean="0">
                <a:cs typeface="Arial" charset="0"/>
              </a:rPr>
              <a:t>We can check an equation is balanced by counting the number of each type of atom on either side</a:t>
            </a:r>
          </a:p>
        </p:txBody>
      </p:sp>
      <p:sp>
        <p:nvSpPr>
          <p:cNvPr id="27" name="TextBox 26"/>
          <p:cNvSpPr txBox="1"/>
          <p:nvPr/>
        </p:nvSpPr>
        <p:spPr>
          <a:xfrm>
            <a:off x="496347" y="2060848"/>
            <a:ext cx="2275453"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smtClean="0"/>
              <a:t>There are 4 hydrogens here, bonded together.</a:t>
            </a:r>
            <a:endParaRPr lang="en-GB" b="1" dirty="0"/>
          </a:p>
        </p:txBody>
      </p:sp>
      <p:cxnSp>
        <p:nvCxnSpPr>
          <p:cNvPr id="28" name="Straight Arrow Connector 27"/>
          <p:cNvCxnSpPr/>
          <p:nvPr/>
        </p:nvCxnSpPr>
        <p:spPr>
          <a:xfrm flipV="1">
            <a:off x="1794361" y="1707461"/>
            <a:ext cx="826044" cy="314057"/>
          </a:xfrm>
          <a:prstGeom prst="straightConnector1">
            <a:avLst/>
          </a:prstGeom>
          <a:ln>
            <a:solidFill>
              <a:schemeClr val="tx1"/>
            </a:solidFill>
            <a:tailEnd type="arrow"/>
          </a:ln>
        </p:spPr>
        <p:style>
          <a:lnRef idx="3">
            <a:schemeClr val="accent2"/>
          </a:lnRef>
          <a:fillRef idx="0">
            <a:schemeClr val="accent2"/>
          </a:fillRef>
          <a:effectRef idx="2">
            <a:schemeClr val="accent2"/>
          </a:effectRef>
          <a:fontRef idx="minor">
            <a:schemeClr val="tx1"/>
          </a:fontRef>
        </p:style>
      </p:cxnSp>
      <p:sp>
        <p:nvSpPr>
          <p:cNvPr id="31" name="TextBox 30"/>
          <p:cNvSpPr txBox="1"/>
          <p:nvPr/>
        </p:nvSpPr>
        <p:spPr>
          <a:xfrm>
            <a:off x="2987824" y="2060848"/>
            <a:ext cx="2767721"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smtClean="0"/>
              <a:t>There are 2 molecules of oxygen not bonded together.</a:t>
            </a:r>
            <a:endParaRPr lang="en-GB" b="1" dirty="0"/>
          </a:p>
        </p:txBody>
      </p:sp>
      <p:cxnSp>
        <p:nvCxnSpPr>
          <p:cNvPr id="32" name="Straight Arrow Connector 31"/>
          <p:cNvCxnSpPr/>
          <p:nvPr/>
        </p:nvCxnSpPr>
        <p:spPr>
          <a:xfrm flipH="1" flipV="1">
            <a:off x="3696377" y="1646574"/>
            <a:ext cx="389785" cy="396500"/>
          </a:xfrm>
          <a:prstGeom prst="straightConnector1">
            <a:avLst/>
          </a:prstGeom>
          <a:ln>
            <a:solidFill>
              <a:schemeClr val="tx1"/>
            </a:solidFill>
            <a:tailEnd type="arrow"/>
          </a:ln>
        </p:spPr>
        <p:style>
          <a:lnRef idx="3">
            <a:schemeClr val="accent2"/>
          </a:lnRef>
          <a:fillRef idx="0">
            <a:schemeClr val="accent2"/>
          </a:fillRef>
          <a:effectRef idx="2">
            <a:schemeClr val="accent2"/>
          </a:effectRef>
          <a:fontRef idx="minor">
            <a:schemeClr val="tx1"/>
          </a:fontRef>
        </p:style>
      </p:cxnSp>
      <p:sp>
        <p:nvSpPr>
          <p:cNvPr id="34" name="TextBox 33"/>
          <p:cNvSpPr txBox="1"/>
          <p:nvPr/>
        </p:nvSpPr>
        <p:spPr>
          <a:xfrm>
            <a:off x="6086394" y="2060848"/>
            <a:ext cx="2926251"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smtClean="0"/>
              <a:t>There are 4 hydrogens here.  You multiply the big number by the little number.</a:t>
            </a:r>
            <a:endParaRPr lang="en-GB" b="1" dirty="0"/>
          </a:p>
        </p:txBody>
      </p:sp>
      <p:cxnSp>
        <p:nvCxnSpPr>
          <p:cNvPr id="35" name="Straight Arrow Connector 34"/>
          <p:cNvCxnSpPr/>
          <p:nvPr/>
        </p:nvCxnSpPr>
        <p:spPr>
          <a:xfrm flipH="1" flipV="1">
            <a:off x="6890167" y="1707461"/>
            <a:ext cx="584678" cy="274726"/>
          </a:xfrm>
          <a:prstGeom prst="straightConnector1">
            <a:avLst/>
          </a:prstGeom>
          <a:ln>
            <a:solidFill>
              <a:schemeClr val="tx1"/>
            </a:solidFill>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77168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856984" cy="9361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dirty="0" smtClean="0"/>
              <a:t>AQA Knowledge PowerPoint</a:t>
            </a:r>
          </a:p>
          <a:p>
            <a:pPr algn="ctr"/>
            <a:r>
              <a:rPr lang="en-GB" b="1" dirty="0" smtClean="0"/>
              <a:t> Unit 1 Chemistry 1 C1.2 Limestone and building materials</a:t>
            </a:r>
            <a:endParaRPr lang="en-GB" b="1" dirty="0"/>
          </a:p>
        </p:txBody>
      </p:sp>
      <p:sp>
        <p:nvSpPr>
          <p:cNvPr id="6" name="TextBox 5"/>
          <p:cNvSpPr txBox="1"/>
          <p:nvPr/>
        </p:nvSpPr>
        <p:spPr>
          <a:xfrm>
            <a:off x="179512" y="1466200"/>
            <a:ext cx="8856984" cy="353943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GB" sz="2000" b="1" dirty="0" smtClean="0">
                <a:solidFill>
                  <a:schemeClr val="bg1"/>
                </a:solidFill>
              </a:rPr>
              <a:t>Rocks provide essential building materials. Limestone is a naturally occurring resource that provides a starting point for the manufacture of cement and concrete.</a:t>
            </a:r>
          </a:p>
          <a:p>
            <a:pPr algn="ctr"/>
            <a:endParaRPr lang="en-GB" sz="2000" b="1" dirty="0">
              <a:solidFill>
                <a:schemeClr val="bg1"/>
              </a:solidFill>
            </a:endParaRPr>
          </a:p>
          <a:p>
            <a:pPr marL="342900" indent="-342900">
              <a:buFont typeface="Arial" panose="020B0604020202020204" pitchFamily="34" charset="0"/>
              <a:buChar char="•"/>
            </a:pPr>
            <a:r>
              <a:rPr lang="en-GB" sz="2400" b="1" dirty="0" smtClean="0">
                <a:solidFill>
                  <a:schemeClr val="tx1"/>
                </a:solidFill>
              </a:rPr>
              <a:t>C1.2.1 Calcium carbonate – </a:t>
            </a:r>
            <a:r>
              <a:rPr lang="en-GB" sz="2400" dirty="0" smtClean="0">
                <a:solidFill>
                  <a:schemeClr val="tx1"/>
                </a:solidFill>
              </a:rPr>
              <a:t>no Higher Tier content. </a:t>
            </a:r>
          </a:p>
          <a:p>
            <a:pPr marL="285750" indent="-285750">
              <a:buFont typeface="Arial" panose="020B0604020202020204" pitchFamily="34" charset="0"/>
              <a:buChar char="•"/>
            </a:pPr>
            <a:endParaRPr lang="en-GB" sz="2400" b="1" dirty="0" smtClean="0">
              <a:solidFill>
                <a:schemeClr val="tx1"/>
              </a:solidFill>
            </a:endParaRPr>
          </a:p>
          <a:p>
            <a:endParaRPr lang="en-GB" sz="2400" b="1" dirty="0">
              <a:solidFill>
                <a:schemeClr val="tx1"/>
              </a:solidFill>
            </a:endParaRPr>
          </a:p>
          <a:p>
            <a:endParaRPr lang="en-GB" dirty="0" smtClean="0">
              <a:solidFill>
                <a:schemeClr val="tx1"/>
              </a:solidFill>
            </a:endParaRPr>
          </a:p>
          <a:p>
            <a:pPr marL="285750" indent="-285750">
              <a:buFont typeface="Arial" panose="020B0604020202020204" pitchFamily="34" charset="0"/>
              <a:buChar char="•"/>
            </a:pPr>
            <a:endParaRPr lang="en-GB" b="1" dirty="0">
              <a:solidFill>
                <a:schemeClr val="tx1"/>
              </a:solidFill>
            </a:endParaRPr>
          </a:p>
          <a:p>
            <a:pPr marL="285750" indent="-285750">
              <a:buFont typeface="Arial" panose="020B0604020202020204" pitchFamily="34" charset="0"/>
              <a:buChar char="•"/>
            </a:pPr>
            <a:endParaRPr lang="en-GB" b="1" dirty="0" smtClean="0">
              <a:solidFill>
                <a:schemeClr val="tx1"/>
              </a:solidFill>
            </a:endParaRPr>
          </a:p>
          <a:p>
            <a:endParaRPr lang="en-GB" b="1" dirty="0">
              <a:solidFill>
                <a:schemeClr val="tx1"/>
              </a:solidFill>
            </a:endParaRPr>
          </a:p>
        </p:txBody>
      </p:sp>
      <p:sp>
        <p:nvSpPr>
          <p:cNvPr id="7" name="Footer Placeholder 4"/>
          <p:cNvSpPr>
            <a:spLocks noGrp="1"/>
          </p:cNvSpPr>
          <p:nvPr>
            <p:ph type="ftr" sz="quarter" idx="11"/>
          </p:nvPr>
        </p:nvSpPr>
        <p:spPr>
          <a:xfrm>
            <a:off x="1900064" y="6356350"/>
            <a:ext cx="5264224" cy="365125"/>
          </a:xfrm>
        </p:spPr>
        <p:style>
          <a:lnRef idx="1">
            <a:schemeClr val="accent2"/>
          </a:lnRef>
          <a:fillRef idx="2">
            <a:schemeClr val="accent2"/>
          </a:fillRef>
          <a:effectRef idx="1">
            <a:schemeClr val="accent2"/>
          </a:effectRef>
          <a:fontRef idx="minor">
            <a:schemeClr val="dk1"/>
          </a:fontRef>
        </p:style>
        <p:txBody>
          <a:bodyPr/>
          <a:lstStyle/>
          <a:p>
            <a:r>
              <a:rPr lang="en-GB" dirty="0" smtClean="0"/>
              <a:t>PiXL AQA Unit 1 Chemistry 1: GCSE Science A for certification June 2014 onwards</a:t>
            </a:r>
          </a:p>
        </p:txBody>
      </p:sp>
    </p:spTree>
    <p:extLst>
      <p:ext uri="{BB962C8B-B14F-4D97-AF65-F5344CB8AC3E}">
        <p14:creationId xmlns:p14="http://schemas.microsoft.com/office/powerpoint/2010/main" val="319494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476672"/>
            <a:ext cx="9063496" cy="1400383"/>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GB" sz="1700" b="1" dirty="0">
                <a:cs typeface="Arial" pitchFamily="34" charset="0"/>
              </a:rPr>
              <a:t>Limestone</a:t>
            </a:r>
            <a:r>
              <a:rPr lang="en-GB" sz="1700" dirty="0">
                <a:cs typeface="Arial" pitchFamily="34" charset="0"/>
              </a:rPr>
              <a:t> is made mainly of </a:t>
            </a:r>
            <a:r>
              <a:rPr lang="en-GB" sz="1700" b="1" dirty="0">
                <a:cs typeface="Arial" pitchFamily="34" charset="0"/>
              </a:rPr>
              <a:t>Calcium</a:t>
            </a:r>
            <a:r>
              <a:rPr lang="en-GB" sz="1700" dirty="0">
                <a:cs typeface="Arial" pitchFamily="34" charset="0"/>
              </a:rPr>
              <a:t> </a:t>
            </a:r>
            <a:r>
              <a:rPr lang="en-GB" sz="1700" b="1" dirty="0" smtClean="0">
                <a:cs typeface="Arial" pitchFamily="34" charset="0"/>
              </a:rPr>
              <a:t>Carbonate CaCO</a:t>
            </a:r>
            <a:r>
              <a:rPr lang="en-GB" sz="1700" b="1" baseline="-25000" dirty="0" smtClean="0">
                <a:cs typeface="Arial" pitchFamily="34" charset="0"/>
              </a:rPr>
              <a:t>3</a:t>
            </a:r>
            <a:r>
              <a:rPr lang="en-GB" sz="1700" baseline="-25000" dirty="0" smtClean="0">
                <a:cs typeface="Arial" pitchFamily="34" charset="0"/>
              </a:rPr>
              <a:t>.  </a:t>
            </a:r>
            <a:r>
              <a:rPr lang="en-GB" sz="1700" b="1" dirty="0" smtClean="0">
                <a:cs typeface="Arial" pitchFamily="34" charset="0"/>
              </a:rPr>
              <a:t>Formed</a:t>
            </a:r>
            <a:r>
              <a:rPr lang="en-GB" sz="1700" dirty="0" smtClean="0">
                <a:cs typeface="Arial" pitchFamily="34" charset="0"/>
              </a:rPr>
              <a:t> </a:t>
            </a:r>
            <a:r>
              <a:rPr lang="en-GB" sz="1700" dirty="0">
                <a:cs typeface="Arial" pitchFamily="34" charset="0"/>
              </a:rPr>
              <a:t>from the remains of </a:t>
            </a:r>
            <a:r>
              <a:rPr lang="en-GB" sz="1700" b="1" dirty="0" smtClean="0">
                <a:cs typeface="Arial" pitchFamily="34" charset="0"/>
              </a:rPr>
              <a:t>sea animals </a:t>
            </a:r>
            <a:r>
              <a:rPr lang="en-GB" sz="1700" dirty="0" smtClean="0">
                <a:cs typeface="Arial" pitchFamily="34" charset="0"/>
              </a:rPr>
              <a:t>that lived </a:t>
            </a:r>
            <a:r>
              <a:rPr lang="en-GB" sz="1700" b="1" dirty="0">
                <a:cs typeface="Arial" pitchFamily="34" charset="0"/>
              </a:rPr>
              <a:t>millions</a:t>
            </a:r>
            <a:r>
              <a:rPr lang="en-GB" sz="1700" dirty="0">
                <a:cs typeface="Arial" pitchFamily="34" charset="0"/>
              </a:rPr>
              <a:t> of years </a:t>
            </a:r>
            <a:r>
              <a:rPr lang="en-GB" sz="1700" dirty="0" smtClean="0">
                <a:cs typeface="Arial" pitchFamily="34" charset="0"/>
              </a:rPr>
              <a:t>ago. </a:t>
            </a:r>
            <a:r>
              <a:rPr lang="en-GB" sz="1700" dirty="0"/>
              <a:t>Limestone is </a:t>
            </a:r>
            <a:r>
              <a:rPr lang="en-GB" sz="1700" b="1" dirty="0"/>
              <a:t>quarried</a:t>
            </a:r>
            <a:r>
              <a:rPr lang="en-GB" sz="1700" dirty="0"/>
              <a:t> (dug out of the ground) and used as a </a:t>
            </a:r>
            <a:r>
              <a:rPr lang="en-GB" sz="1700" b="1" dirty="0"/>
              <a:t>building</a:t>
            </a:r>
            <a:r>
              <a:rPr lang="en-GB" sz="1700" dirty="0"/>
              <a:t> material. It is also used in the </a:t>
            </a:r>
            <a:r>
              <a:rPr lang="en-GB" sz="1700" b="1" dirty="0" smtClean="0"/>
              <a:t>chemical industry </a:t>
            </a:r>
            <a:r>
              <a:rPr lang="en-GB" sz="1700" dirty="0" smtClean="0"/>
              <a:t>and for cosmetics. </a:t>
            </a:r>
            <a:r>
              <a:rPr lang="en-GB" sz="1700" b="1" u="sng" dirty="0" smtClean="0"/>
              <a:t>Cement: </a:t>
            </a:r>
            <a:r>
              <a:rPr lang="en-GB" sz="1700" dirty="0" smtClean="0"/>
              <a:t>Made by heating limestone with clay in a kiln. </a:t>
            </a:r>
            <a:r>
              <a:rPr lang="en-GB" sz="1700" b="1" u="sng" dirty="0" smtClean="0"/>
              <a:t>Mortar: </a:t>
            </a:r>
            <a:r>
              <a:rPr lang="en-GB" sz="1700" dirty="0" smtClean="0"/>
              <a:t>Made by mixing cement and sand with water. </a:t>
            </a:r>
            <a:r>
              <a:rPr lang="en-GB" sz="1700" b="1" u="sng" dirty="0" smtClean="0"/>
              <a:t>Concrete: </a:t>
            </a:r>
            <a:r>
              <a:rPr lang="en-GB" sz="1700" dirty="0" smtClean="0"/>
              <a:t>Made by mixing crushed rocks or stones (called aggregate), cement and sand with water.</a:t>
            </a:r>
            <a:endParaRPr lang="en-GB" sz="1700" dirty="0">
              <a:cs typeface="Arial" pitchFamily="34" charset="0"/>
            </a:endParaRPr>
          </a:p>
        </p:txBody>
      </p:sp>
      <p:sp>
        <p:nvSpPr>
          <p:cNvPr id="3" name="TextBox 2"/>
          <p:cNvSpPr txBox="1"/>
          <p:nvPr/>
        </p:nvSpPr>
        <p:spPr>
          <a:xfrm>
            <a:off x="35497" y="6167045"/>
            <a:ext cx="3096344" cy="646331"/>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smtClean="0"/>
              <a:t>Calcium hydroxide: Is used to neutralise acidic soils. </a:t>
            </a:r>
            <a:endParaRPr lang="en-GB" dirty="0"/>
          </a:p>
        </p:txBody>
      </p:sp>
      <p:sp>
        <p:nvSpPr>
          <p:cNvPr id="7" name="Rectangle 6"/>
          <p:cNvSpPr/>
          <p:nvPr/>
        </p:nvSpPr>
        <p:spPr>
          <a:xfrm>
            <a:off x="35496" y="44624"/>
            <a:ext cx="3820405" cy="369332"/>
          </a:xfrm>
          <a:prstGeom prst="rect">
            <a:avLst/>
          </a:prstGeom>
          <a:ln w="38100">
            <a:solidFill>
              <a:srgbClr val="C00000"/>
            </a:solidFill>
          </a:ln>
        </p:spPr>
        <p:txBody>
          <a:bodyPr wrap="none">
            <a:spAutoFit/>
          </a:bodyPr>
          <a:lstStyle/>
          <a:p>
            <a:r>
              <a:rPr lang="en-GB" b="1" dirty="0" smtClean="0">
                <a:solidFill>
                  <a:schemeClr val="tx1"/>
                </a:solidFill>
              </a:rPr>
              <a:t>C1.2.1 Calcium carbonate - Limestone </a:t>
            </a:r>
            <a:endParaRPr lang="en-GB" dirty="0"/>
          </a:p>
        </p:txBody>
      </p:sp>
      <p:grpSp>
        <p:nvGrpSpPr>
          <p:cNvPr id="28" name="Group 27"/>
          <p:cNvGrpSpPr/>
          <p:nvPr/>
        </p:nvGrpSpPr>
        <p:grpSpPr>
          <a:xfrm>
            <a:off x="35496" y="3712964"/>
            <a:ext cx="9073008" cy="2308324"/>
            <a:chOff x="25184" y="4487983"/>
            <a:chExt cx="9073008" cy="2308324"/>
          </a:xfrm>
        </p:grpSpPr>
        <p:sp>
          <p:nvSpPr>
            <p:cNvPr id="11" name="TextBox 10"/>
            <p:cNvSpPr txBox="1"/>
            <p:nvPr/>
          </p:nvSpPr>
          <p:spPr>
            <a:xfrm>
              <a:off x="25184" y="4487983"/>
              <a:ext cx="9073008" cy="2308324"/>
            </a:xfrm>
            <a:prstGeom prst="rect">
              <a:avLst/>
            </a:prstGeom>
            <a:noFill/>
            <a:ln w="12700">
              <a:solidFill>
                <a:schemeClr val="tx1"/>
              </a:solidFill>
            </a:ln>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
          <p:nvSpPr>
            <p:cNvPr id="12" name="TextBox 5"/>
            <p:cNvSpPr txBox="1">
              <a:spLocks noChangeArrowheads="1"/>
            </p:cNvSpPr>
            <p:nvPr/>
          </p:nvSpPr>
          <p:spPr bwMode="auto">
            <a:xfrm>
              <a:off x="3419872" y="4581128"/>
              <a:ext cx="2002077" cy="369332"/>
            </a:xfrm>
            <a:prstGeom prst="rect">
              <a:avLst/>
            </a:prstGeom>
            <a:solidFill>
              <a:srgbClr val="C00000"/>
            </a:solidFill>
            <a:ln w="25400">
              <a:noFill/>
              <a:miter lim="800000"/>
              <a:headEnd/>
              <a:tailEnd/>
            </a:ln>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r>
                <a:rPr lang="en-GB" sz="1800" b="1" dirty="0">
                  <a:solidFill>
                    <a:schemeClr val="bg1"/>
                  </a:solidFill>
                  <a:latin typeface="+mn-lt"/>
                  <a:cs typeface="Arial" charset="0"/>
                </a:rPr>
                <a:t>Calcium Carbonate</a:t>
              </a:r>
            </a:p>
          </p:txBody>
        </p:sp>
        <p:sp>
          <p:nvSpPr>
            <p:cNvPr id="13" name="TextBox 7"/>
            <p:cNvSpPr txBox="1">
              <a:spLocks noChangeArrowheads="1"/>
            </p:cNvSpPr>
            <p:nvPr/>
          </p:nvSpPr>
          <p:spPr bwMode="auto">
            <a:xfrm>
              <a:off x="4836213" y="5433750"/>
              <a:ext cx="2153037" cy="369332"/>
            </a:xfrm>
            <a:prstGeom prst="rect">
              <a:avLst/>
            </a:prstGeom>
            <a:solidFill>
              <a:srgbClr val="C00000"/>
            </a:solidFill>
            <a:ln w="25400">
              <a:noFill/>
              <a:miter lim="800000"/>
              <a:headEnd/>
              <a:tailEnd/>
            </a:ln>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r>
                <a:rPr lang="en-GB" sz="1800" b="1" dirty="0">
                  <a:solidFill>
                    <a:schemeClr val="bg1"/>
                  </a:solidFill>
                  <a:latin typeface="+mn-lt"/>
                  <a:cs typeface="Arial" charset="0"/>
                </a:rPr>
                <a:t>Calcium Oxide</a:t>
              </a:r>
            </a:p>
          </p:txBody>
        </p:sp>
        <p:sp>
          <p:nvSpPr>
            <p:cNvPr id="14" name="TextBox 8"/>
            <p:cNvSpPr txBox="1">
              <a:spLocks noChangeArrowheads="1"/>
            </p:cNvSpPr>
            <p:nvPr/>
          </p:nvSpPr>
          <p:spPr bwMode="auto">
            <a:xfrm>
              <a:off x="3306766" y="6293930"/>
              <a:ext cx="2115184" cy="369332"/>
            </a:xfrm>
            <a:prstGeom prst="rect">
              <a:avLst/>
            </a:prstGeom>
            <a:solidFill>
              <a:srgbClr val="C00000"/>
            </a:solidFill>
            <a:ln w="25400">
              <a:noFill/>
              <a:miter lim="800000"/>
              <a:headEnd/>
              <a:tailEnd/>
            </a:ln>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r>
                <a:rPr lang="en-GB" sz="1800" b="1" dirty="0">
                  <a:solidFill>
                    <a:schemeClr val="bg1"/>
                  </a:solidFill>
                  <a:latin typeface="+mn-lt"/>
                  <a:cs typeface="Arial" charset="0"/>
                </a:rPr>
                <a:t>Calcium Hydroxide</a:t>
              </a:r>
            </a:p>
          </p:txBody>
        </p:sp>
        <p:sp>
          <p:nvSpPr>
            <p:cNvPr id="15" name="TextBox 9"/>
            <p:cNvSpPr txBox="1">
              <a:spLocks noChangeArrowheads="1"/>
            </p:cNvSpPr>
            <p:nvPr/>
          </p:nvSpPr>
          <p:spPr bwMode="auto">
            <a:xfrm>
              <a:off x="971600" y="5326029"/>
              <a:ext cx="3081949" cy="584775"/>
            </a:xfrm>
            <a:prstGeom prst="rect">
              <a:avLst/>
            </a:prstGeom>
            <a:solidFill>
              <a:srgbClr val="C00000"/>
            </a:solidFill>
            <a:ln w="25400">
              <a:noFill/>
              <a:miter lim="800000"/>
              <a:headEnd/>
              <a:tailEnd/>
            </a:ln>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r>
                <a:rPr lang="en-GB" sz="1800" b="1" dirty="0">
                  <a:solidFill>
                    <a:schemeClr val="bg1"/>
                  </a:solidFill>
                  <a:latin typeface="+mn-lt"/>
                  <a:cs typeface="Arial" charset="0"/>
                </a:rPr>
                <a:t>Calcium Hydroxide </a:t>
              </a:r>
              <a:r>
                <a:rPr lang="en-GB" sz="1800" b="1" dirty="0" smtClean="0">
                  <a:solidFill>
                    <a:schemeClr val="bg1"/>
                  </a:solidFill>
                  <a:latin typeface="+mn-lt"/>
                  <a:cs typeface="Arial" charset="0"/>
                </a:rPr>
                <a:t>Solution</a:t>
              </a:r>
            </a:p>
            <a:p>
              <a:pPr algn="ctr" eaLnBrk="1" hangingPunct="1"/>
              <a:r>
                <a:rPr lang="en-GB" dirty="0" smtClean="0">
                  <a:solidFill>
                    <a:schemeClr val="bg1"/>
                  </a:solidFill>
                </a:rPr>
                <a:t>(Limewater)</a:t>
              </a:r>
              <a:endParaRPr lang="en-GB" sz="1600" b="1" dirty="0">
                <a:solidFill>
                  <a:schemeClr val="bg1"/>
                </a:solidFill>
                <a:latin typeface="+mn-lt"/>
                <a:cs typeface="Arial" charset="0"/>
              </a:endParaRPr>
            </a:p>
          </p:txBody>
        </p:sp>
        <p:sp>
          <p:nvSpPr>
            <p:cNvPr id="16" name="Right Arrow 15"/>
            <p:cNvSpPr/>
            <p:nvPr/>
          </p:nvSpPr>
          <p:spPr>
            <a:xfrm rot="19800000">
              <a:off x="2750090" y="4948622"/>
              <a:ext cx="528849" cy="253013"/>
            </a:xfrm>
            <a:prstGeom prst="rightArrow">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ight Arrow 16"/>
            <p:cNvSpPr/>
            <p:nvPr/>
          </p:nvSpPr>
          <p:spPr>
            <a:xfrm rot="1800000" flipV="1">
              <a:off x="5563426" y="4922527"/>
              <a:ext cx="528849" cy="253013"/>
            </a:xfrm>
            <a:prstGeom prst="rightArrow">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ight Arrow 17"/>
            <p:cNvSpPr/>
            <p:nvPr/>
          </p:nvSpPr>
          <p:spPr>
            <a:xfrm rot="19800000" flipH="1" flipV="1">
              <a:off x="5563427" y="5915167"/>
              <a:ext cx="528849" cy="253013"/>
            </a:xfrm>
            <a:prstGeom prst="rightArrow">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ight Arrow 18"/>
            <p:cNvSpPr/>
            <p:nvPr/>
          </p:nvSpPr>
          <p:spPr>
            <a:xfrm rot="12600000" flipV="1">
              <a:off x="2719592" y="6018766"/>
              <a:ext cx="502589" cy="264010"/>
            </a:xfrm>
            <a:prstGeom prst="rightArrow">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25"/>
            <p:cNvSpPr txBox="1">
              <a:spLocks noChangeArrowheads="1"/>
            </p:cNvSpPr>
            <p:nvPr/>
          </p:nvSpPr>
          <p:spPr bwMode="auto">
            <a:xfrm>
              <a:off x="6092742" y="4653860"/>
              <a:ext cx="2659198" cy="646331"/>
            </a:xfrm>
            <a:prstGeom prst="rect">
              <a:avLst/>
            </a:prstGeom>
            <a:noFill/>
            <a:ln w="12700">
              <a:noFill/>
            </a:ln>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r>
                <a:rPr lang="en-GB" sz="1800" b="1" u="sng" dirty="0">
                  <a:latin typeface="+mn-lt"/>
                  <a:cs typeface="Arial" charset="0"/>
                </a:rPr>
                <a:t>Step 1</a:t>
              </a:r>
              <a:r>
                <a:rPr lang="en-GB" sz="1800" dirty="0">
                  <a:latin typeface="+mn-lt"/>
                  <a:cs typeface="Arial" charset="0"/>
                </a:rPr>
                <a:t>: Add </a:t>
              </a:r>
              <a:r>
                <a:rPr lang="en-GB" sz="1800" dirty="0" smtClean="0">
                  <a:latin typeface="+mn-lt"/>
                  <a:cs typeface="Arial" charset="0"/>
                </a:rPr>
                <a:t>Heat</a:t>
              </a:r>
            </a:p>
            <a:p>
              <a:pPr algn="ctr" eaLnBrk="1" hangingPunct="1"/>
              <a:r>
                <a:rPr lang="en-GB" sz="1800" dirty="0" smtClean="0">
                  <a:latin typeface="+mn-lt"/>
                  <a:cs typeface="Arial" charset="0"/>
                </a:rPr>
                <a:t>CaCO</a:t>
              </a:r>
              <a:r>
                <a:rPr lang="en-GB" sz="1800" baseline="-25000" dirty="0" smtClean="0">
                  <a:latin typeface="+mn-lt"/>
                  <a:cs typeface="Arial" charset="0"/>
                </a:rPr>
                <a:t>3</a:t>
              </a:r>
              <a:r>
                <a:rPr lang="en-GB" sz="1800" dirty="0" smtClean="0">
                  <a:latin typeface="+mn-lt"/>
                  <a:cs typeface="Arial" charset="0"/>
                </a:rPr>
                <a:t> </a:t>
              </a:r>
              <a:r>
                <a:rPr lang="en-GB" sz="1800" dirty="0">
                  <a:latin typeface="+mn-lt"/>
                  <a:cs typeface="Arial" charset="0"/>
                  <a:sym typeface="Wingdings" pitchFamily="2" charset="2"/>
                </a:rPr>
                <a:t> CaO + CO</a:t>
              </a:r>
              <a:r>
                <a:rPr lang="en-GB" sz="1800" baseline="-25000" dirty="0">
                  <a:latin typeface="+mn-lt"/>
                  <a:cs typeface="Arial" charset="0"/>
                  <a:sym typeface="Wingdings" pitchFamily="2" charset="2"/>
                </a:rPr>
                <a:t>2</a:t>
              </a:r>
              <a:endParaRPr lang="en-GB" sz="1800" dirty="0">
                <a:latin typeface="+mn-lt"/>
                <a:cs typeface="Arial" charset="0"/>
              </a:endParaRPr>
            </a:p>
          </p:txBody>
        </p:sp>
        <p:sp>
          <p:nvSpPr>
            <p:cNvPr id="21" name="TextBox 25"/>
            <p:cNvSpPr txBox="1">
              <a:spLocks noChangeArrowheads="1"/>
            </p:cNvSpPr>
            <p:nvPr/>
          </p:nvSpPr>
          <p:spPr bwMode="auto">
            <a:xfrm>
              <a:off x="6092741" y="5858108"/>
              <a:ext cx="2659199" cy="646331"/>
            </a:xfrm>
            <a:prstGeom prst="rect">
              <a:avLst/>
            </a:prstGeom>
            <a:noFill/>
            <a:ln w="12700">
              <a:noFill/>
            </a:ln>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r>
                <a:rPr lang="en-GB" sz="1800" b="1" u="sng" dirty="0">
                  <a:latin typeface="+mn-lt"/>
                  <a:cs typeface="Arial" charset="0"/>
                </a:rPr>
                <a:t>Step 2</a:t>
              </a:r>
              <a:r>
                <a:rPr lang="en-GB" sz="1800" dirty="0">
                  <a:latin typeface="+mn-lt"/>
                  <a:cs typeface="Arial" charset="0"/>
                </a:rPr>
                <a:t>: Add </a:t>
              </a:r>
              <a:r>
                <a:rPr lang="en-GB" sz="1800" dirty="0" smtClean="0">
                  <a:latin typeface="+mn-lt"/>
                  <a:cs typeface="Arial" charset="0"/>
                </a:rPr>
                <a:t>water</a:t>
              </a:r>
              <a:endParaRPr lang="en-GB" sz="1800" dirty="0">
                <a:latin typeface="+mn-lt"/>
                <a:cs typeface="Arial" charset="0"/>
              </a:endParaRPr>
            </a:p>
            <a:p>
              <a:pPr algn="ctr" eaLnBrk="1" hangingPunct="1"/>
              <a:r>
                <a:rPr lang="en-GB" sz="1800" dirty="0">
                  <a:latin typeface="+mn-lt"/>
                  <a:cs typeface="Arial" charset="0"/>
                </a:rPr>
                <a:t>CaO  + </a:t>
              </a:r>
              <a:r>
                <a:rPr lang="en-GB" sz="1800" dirty="0" smtClean="0">
                  <a:latin typeface="+mn-lt"/>
                  <a:cs typeface="Arial" charset="0"/>
                </a:rPr>
                <a:t>H</a:t>
              </a:r>
              <a:r>
                <a:rPr lang="en-GB" sz="1800" baseline="-25000" dirty="0" smtClean="0">
                  <a:latin typeface="+mn-lt"/>
                  <a:cs typeface="Arial" charset="0"/>
                </a:rPr>
                <a:t>2</a:t>
              </a:r>
              <a:r>
                <a:rPr lang="en-GB" sz="1800" dirty="0" smtClean="0">
                  <a:latin typeface="+mn-lt"/>
                  <a:cs typeface="Arial" charset="0"/>
                </a:rPr>
                <a:t>O </a:t>
              </a:r>
              <a:r>
                <a:rPr lang="en-GB" sz="1800" dirty="0" smtClean="0">
                  <a:latin typeface="+mn-lt"/>
                  <a:cs typeface="Arial" charset="0"/>
                  <a:sym typeface="Wingdings" pitchFamily="2" charset="2"/>
                </a:rPr>
                <a:t> </a:t>
              </a:r>
              <a:r>
                <a:rPr lang="en-GB" sz="1800" dirty="0" smtClean="0">
                  <a:latin typeface="+mn-lt"/>
                  <a:cs typeface="Arial" charset="0"/>
                </a:rPr>
                <a:t>Ca(OH)</a:t>
              </a:r>
              <a:r>
                <a:rPr lang="en-GB" sz="1800" baseline="-25000" dirty="0" smtClean="0">
                  <a:latin typeface="+mn-lt"/>
                  <a:cs typeface="Arial" charset="0"/>
                </a:rPr>
                <a:t>2</a:t>
              </a:r>
              <a:endParaRPr lang="en-GB" sz="1800" baseline="-25000" dirty="0">
                <a:latin typeface="+mn-lt"/>
                <a:cs typeface="Arial" charset="0"/>
              </a:endParaRPr>
            </a:p>
          </p:txBody>
        </p:sp>
        <p:sp>
          <p:nvSpPr>
            <p:cNvPr id="22" name="TextBox 25"/>
            <p:cNvSpPr txBox="1">
              <a:spLocks noChangeArrowheads="1"/>
            </p:cNvSpPr>
            <p:nvPr/>
          </p:nvSpPr>
          <p:spPr bwMode="auto">
            <a:xfrm>
              <a:off x="83656" y="4607693"/>
              <a:ext cx="2899301" cy="615553"/>
            </a:xfrm>
            <a:prstGeom prst="rect">
              <a:avLst/>
            </a:prstGeom>
            <a:noFill/>
            <a:ln w="12700">
              <a:noFill/>
            </a:ln>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r>
                <a:rPr lang="en-GB" sz="1800" b="1" u="sng" dirty="0">
                  <a:latin typeface="+mn-lt"/>
                  <a:cs typeface="Arial" charset="0"/>
                </a:rPr>
                <a:t>Step 4</a:t>
              </a:r>
              <a:r>
                <a:rPr lang="en-GB" sz="1800" dirty="0">
                  <a:latin typeface="+mn-lt"/>
                  <a:cs typeface="Arial" charset="0"/>
                </a:rPr>
                <a:t>: Add </a:t>
              </a:r>
              <a:r>
                <a:rPr lang="en-GB" sz="1800" dirty="0" smtClean="0">
                  <a:latin typeface="+mn-lt"/>
                  <a:cs typeface="Arial" charset="0"/>
                </a:rPr>
                <a:t>CO</a:t>
              </a:r>
              <a:r>
                <a:rPr lang="en-GB" sz="1800" baseline="-25000" dirty="0" smtClean="0">
                  <a:latin typeface="+mn-lt"/>
                  <a:cs typeface="Arial" charset="0"/>
                </a:rPr>
                <a:t>2</a:t>
              </a:r>
              <a:endParaRPr lang="en-GB" sz="1800" baseline="-25000" dirty="0">
                <a:latin typeface="+mn-lt"/>
                <a:cs typeface="Arial" charset="0"/>
              </a:endParaRPr>
            </a:p>
            <a:p>
              <a:pPr algn="ctr" eaLnBrk="1" hangingPunct="1"/>
              <a:r>
                <a:rPr lang="en-GB" sz="1600" dirty="0" err="1">
                  <a:latin typeface="+mn-lt"/>
                  <a:cs typeface="Arial" charset="0"/>
                </a:rPr>
                <a:t>Ca</a:t>
              </a:r>
              <a:r>
                <a:rPr lang="en-GB" sz="1600" dirty="0">
                  <a:latin typeface="+mn-lt"/>
                  <a:cs typeface="Arial" charset="0"/>
                </a:rPr>
                <a:t>(OH)</a:t>
              </a:r>
              <a:r>
                <a:rPr lang="en-GB" sz="1600" baseline="-25000" dirty="0">
                  <a:latin typeface="+mn-lt"/>
                  <a:cs typeface="Arial" charset="0"/>
                </a:rPr>
                <a:t>2</a:t>
              </a:r>
              <a:r>
                <a:rPr lang="en-GB" sz="1600" dirty="0">
                  <a:latin typeface="+mn-lt"/>
                  <a:cs typeface="Arial" charset="0"/>
                </a:rPr>
                <a:t>  + </a:t>
              </a:r>
              <a:r>
                <a:rPr lang="en-GB" sz="1600" dirty="0" smtClean="0">
                  <a:latin typeface="+mn-lt"/>
                  <a:cs typeface="Arial" charset="0"/>
                </a:rPr>
                <a:t>CO</a:t>
              </a:r>
              <a:r>
                <a:rPr lang="en-GB" sz="1600" baseline="-25000" dirty="0" smtClean="0">
                  <a:latin typeface="+mn-lt"/>
                  <a:cs typeface="Arial" charset="0"/>
                </a:rPr>
                <a:t>2</a:t>
              </a:r>
              <a:r>
                <a:rPr lang="en-GB" sz="1600" dirty="0" smtClean="0">
                  <a:latin typeface="+mn-lt"/>
                  <a:cs typeface="Arial" charset="0"/>
                </a:rPr>
                <a:t> </a:t>
              </a:r>
              <a:r>
                <a:rPr lang="en-GB" sz="1600" dirty="0" smtClean="0">
                  <a:latin typeface="+mn-lt"/>
                  <a:cs typeface="Arial" charset="0"/>
                  <a:sym typeface="Wingdings" pitchFamily="2" charset="2"/>
                </a:rPr>
                <a:t></a:t>
              </a:r>
              <a:r>
                <a:rPr lang="en-GB" sz="1600" dirty="0">
                  <a:latin typeface="+mn-lt"/>
                  <a:cs typeface="Arial" charset="0"/>
                  <a:sym typeface="Wingdings" pitchFamily="2" charset="2"/>
                </a:rPr>
                <a:t> </a:t>
              </a:r>
              <a:r>
                <a:rPr lang="en-GB" sz="1600" dirty="0" smtClean="0">
                  <a:latin typeface="+mn-lt"/>
                  <a:cs typeface="Arial" charset="0"/>
                </a:rPr>
                <a:t>CaCO</a:t>
              </a:r>
              <a:r>
                <a:rPr lang="en-GB" sz="1600" baseline="-25000" dirty="0" smtClean="0">
                  <a:latin typeface="+mn-lt"/>
                  <a:cs typeface="Arial" charset="0"/>
                </a:rPr>
                <a:t>3</a:t>
              </a:r>
              <a:r>
                <a:rPr lang="en-GB" sz="1600" dirty="0" smtClean="0">
                  <a:latin typeface="+mn-lt"/>
                  <a:cs typeface="Arial" charset="0"/>
                </a:rPr>
                <a:t> </a:t>
              </a:r>
              <a:r>
                <a:rPr lang="en-GB" sz="1600" dirty="0">
                  <a:latin typeface="+mn-lt"/>
                  <a:cs typeface="Arial" charset="0"/>
                </a:rPr>
                <a:t>+ H</a:t>
              </a:r>
              <a:r>
                <a:rPr lang="en-GB" sz="1600" baseline="-25000" dirty="0">
                  <a:latin typeface="+mn-lt"/>
                  <a:cs typeface="Arial" charset="0"/>
                </a:rPr>
                <a:t>2</a:t>
              </a:r>
              <a:r>
                <a:rPr lang="en-GB" sz="1600" dirty="0">
                  <a:latin typeface="+mn-lt"/>
                  <a:cs typeface="Arial" charset="0"/>
                </a:rPr>
                <a:t>O</a:t>
              </a:r>
            </a:p>
          </p:txBody>
        </p:sp>
        <p:sp>
          <p:nvSpPr>
            <p:cNvPr id="23" name="TextBox 25"/>
            <p:cNvSpPr txBox="1">
              <a:spLocks noChangeArrowheads="1"/>
            </p:cNvSpPr>
            <p:nvPr/>
          </p:nvSpPr>
          <p:spPr bwMode="auto">
            <a:xfrm>
              <a:off x="250214" y="6206072"/>
              <a:ext cx="2699784" cy="369332"/>
            </a:xfrm>
            <a:prstGeom prst="rect">
              <a:avLst/>
            </a:prstGeom>
            <a:noFill/>
            <a:ln w="12700">
              <a:noFill/>
            </a:ln>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r>
                <a:rPr lang="en-GB" sz="1800" b="1" u="sng" dirty="0">
                  <a:latin typeface="+mn-lt"/>
                  <a:cs typeface="Arial" charset="0"/>
                </a:rPr>
                <a:t>Step 3</a:t>
              </a:r>
              <a:r>
                <a:rPr lang="en-GB" sz="1800" dirty="0">
                  <a:latin typeface="+mn-lt"/>
                  <a:cs typeface="Arial" charset="0"/>
                </a:rPr>
                <a:t>: </a:t>
              </a:r>
              <a:r>
                <a:rPr lang="en-GB" sz="1800" dirty="0" smtClean="0">
                  <a:latin typeface="+mn-lt"/>
                  <a:cs typeface="Arial" charset="0"/>
                </a:rPr>
                <a:t>More </a:t>
              </a:r>
              <a:r>
                <a:rPr lang="en-GB" sz="1800" dirty="0">
                  <a:latin typeface="+mn-lt"/>
                  <a:cs typeface="Arial" charset="0"/>
                </a:rPr>
                <a:t>water &amp; </a:t>
              </a:r>
              <a:r>
                <a:rPr lang="en-GB" sz="1800" dirty="0" smtClean="0">
                  <a:latin typeface="+mn-lt"/>
                  <a:cs typeface="Arial" charset="0"/>
                </a:rPr>
                <a:t>filter</a:t>
              </a:r>
              <a:endParaRPr lang="en-GB" sz="1800" dirty="0">
                <a:latin typeface="+mn-lt"/>
                <a:cs typeface="Arial" charset="0"/>
              </a:endParaRPr>
            </a:p>
          </p:txBody>
        </p:sp>
      </p:grpSp>
      <p:graphicFrame>
        <p:nvGraphicFramePr>
          <p:cNvPr id="24" name="Table 23"/>
          <p:cNvGraphicFramePr>
            <a:graphicFrameLocks noGrp="1"/>
          </p:cNvGraphicFramePr>
          <p:nvPr>
            <p:extLst>
              <p:ext uri="{D42A27DB-BD31-4B8C-83A1-F6EECF244321}">
                <p14:modId xmlns:p14="http://schemas.microsoft.com/office/powerpoint/2010/main" val="566152020"/>
              </p:ext>
            </p:extLst>
          </p:nvPr>
        </p:nvGraphicFramePr>
        <p:xfrm>
          <a:off x="35497" y="1988840"/>
          <a:ext cx="6498445" cy="1584176"/>
        </p:xfrm>
        <a:graphic>
          <a:graphicData uri="http://schemas.openxmlformats.org/drawingml/2006/table">
            <a:tbl>
              <a:tblPr firstRow="1" bandRow="1">
                <a:tableStyleId>{5C22544A-7EE6-4342-B048-85BDC9FD1C3A}</a:tableStyleId>
              </a:tblPr>
              <a:tblGrid>
                <a:gridCol w="3770086"/>
                <a:gridCol w="2728359"/>
              </a:tblGrid>
              <a:tr h="378825">
                <a:tc>
                  <a:txBody>
                    <a:bodyPr/>
                    <a:lstStyle/>
                    <a:p>
                      <a:pPr marL="0" indent="0" algn="ctr">
                        <a:spcBef>
                          <a:spcPts val="0"/>
                        </a:spcBef>
                        <a:buFont typeface="Arial" pitchFamily="34" charset="0"/>
                        <a:buNone/>
                      </a:pPr>
                      <a:r>
                        <a:rPr lang="en-GB" sz="1600" dirty="0" smtClean="0">
                          <a:latin typeface="+mn-lt"/>
                        </a:rPr>
                        <a:t>  Advantages of quarrying </a:t>
                      </a:r>
                      <a:endParaRPr lang="en-GB"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600" dirty="0" smtClean="0">
                          <a:latin typeface="+mn-lt"/>
                        </a:rPr>
                        <a:t>  </a:t>
                      </a:r>
                      <a:r>
                        <a:rPr lang="en-GB" sz="1600" dirty="0" err="1" smtClean="0">
                          <a:latin typeface="+mn-lt"/>
                        </a:rPr>
                        <a:t>Disdvantages</a:t>
                      </a:r>
                      <a:r>
                        <a:rPr lang="en-GB" sz="1600" dirty="0" smtClean="0">
                          <a:latin typeface="+mn-lt"/>
                        </a:rPr>
                        <a:t> of quarrying </a:t>
                      </a:r>
                      <a:endParaRPr lang="en-GB"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1205351">
                <a:tc>
                  <a:txBody>
                    <a:bodyPr/>
                    <a:lstStyle/>
                    <a:p>
                      <a:pPr marL="0" indent="0" algn="ctr" eaLnBrk="1" hangingPunct="1">
                        <a:spcBef>
                          <a:spcPts val="0"/>
                        </a:spcBef>
                        <a:buFont typeface="Arial" pitchFamily="34" charset="0"/>
                        <a:buNone/>
                      </a:pPr>
                      <a:r>
                        <a:rPr lang="en-GB" sz="1800" dirty="0" smtClean="0">
                          <a:latin typeface="+mn-lt"/>
                        </a:rPr>
                        <a:t>Provide jobs</a:t>
                      </a:r>
                    </a:p>
                    <a:p>
                      <a:pPr marL="0" indent="0" algn="ctr" eaLnBrk="1" hangingPunct="1">
                        <a:spcBef>
                          <a:spcPts val="0"/>
                        </a:spcBef>
                        <a:buFont typeface="Arial" pitchFamily="34" charset="0"/>
                        <a:buNone/>
                      </a:pPr>
                      <a:r>
                        <a:rPr lang="en-GB" sz="1800" dirty="0" smtClean="0">
                          <a:latin typeface="+mn-lt"/>
                        </a:rPr>
                        <a:t>Lead to improved roads</a:t>
                      </a:r>
                    </a:p>
                    <a:p>
                      <a:pPr marL="0" indent="0" algn="ctr" eaLnBrk="1" hangingPunct="1">
                        <a:spcBef>
                          <a:spcPts val="0"/>
                        </a:spcBef>
                        <a:buFont typeface="Arial" pitchFamily="34" charset="0"/>
                        <a:buNone/>
                      </a:pPr>
                      <a:r>
                        <a:rPr lang="en-GB" sz="1800" dirty="0" smtClean="0">
                          <a:latin typeface="+mn-lt"/>
                        </a:rPr>
                        <a:t>Filled in to make fishing</a:t>
                      </a:r>
                    </a:p>
                    <a:p>
                      <a:pPr marL="0" indent="0" algn="ctr" eaLnBrk="1" hangingPunct="1">
                        <a:spcBef>
                          <a:spcPts val="0"/>
                        </a:spcBef>
                        <a:buFont typeface="Arial" pitchFamily="34" charset="0"/>
                        <a:buNone/>
                      </a:pPr>
                      <a:r>
                        <a:rPr lang="en-GB" sz="1800" dirty="0" smtClean="0">
                          <a:latin typeface="+mn-lt"/>
                        </a:rPr>
                        <a:t>When empty used as landfill sites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eaLnBrk="1" hangingPunct="1">
                        <a:spcBef>
                          <a:spcPts val="0"/>
                        </a:spcBef>
                        <a:buFont typeface="Arial" pitchFamily="34" charset="0"/>
                        <a:buNone/>
                      </a:pPr>
                      <a:r>
                        <a:rPr lang="en-GB" sz="1800" dirty="0" smtClean="0">
                          <a:latin typeface="+mn-lt"/>
                        </a:rPr>
                        <a:t>Destroys habitats</a:t>
                      </a:r>
                    </a:p>
                    <a:p>
                      <a:pPr marL="0" indent="0" algn="ctr" eaLnBrk="1" hangingPunct="1">
                        <a:spcBef>
                          <a:spcPts val="0"/>
                        </a:spcBef>
                        <a:buFont typeface="Arial" pitchFamily="34" charset="0"/>
                        <a:buNone/>
                      </a:pPr>
                      <a:r>
                        <a:rPr lang="en-GB" sz="1800" dirty="0" smtClean="0">
                          <a:latin typeface="+mn-lt"/>
                        </a:rPr>
                        <a:t>Increased emissions</a:t>
                      </a:r>
                    </a:p>
                    <a:p>
                      <a:pPr marL="0" indent="0" algn="ctr" eaLnBrk="1" hangingPunct="1">
                        <a:spcBef>
                          <a:spcPts val="0"/>
                        </a:spcBef>
                        <a:buFont typeface="Arial" pitchFamily="34" charset="0"/>
                        <a:buNone/>
                      </a:pPr>
                      <a:r>
                        <a:rPr lang="en-GB" sz="1800" dirty="0" smtClean="0">
                          <a:latin typeface="+mn-lt"/>
                        </a:rPr>
                        <a:t>Noisy &amp; Dusty</a:t>
                      </a:r>
                    </a:p>
                    <a:p>
                      <a:pPr marL="0" indent="0" algn="ctr" eaLnBrk="1" hangingPunct="1">
                        <a:spcBef>
                          <a:spcPts val="0"/>
                        </a:spcBef>
                        <a:buFont typeface="Arial" pitchFamily="34" charset="0"/>
                        <a:buNone/>
                      </a:pPr>
                      <a:r>
                        <a:rPr lang="en-GB" sz="1800" dirty="0" smtClean="0">
                          <a:latin typeface="+mn-lt"/>
                        </a:rPr>
                        <a:t>Busier roads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5" name="Rectangle 24"/>
          <p:cNvSpPr/>
          <p:nvPr/>
        </p:nvSpPr>
        <p:spPr>
          <a:xfrm>
            <a:off x="3988943" y="66110"/>
            <a:ext cx="5089999" cy="369332"/>
          </a:xfrm>
          <a:prstGeom prst="rect">
            <a:avLst/>
          </a:prstGeom>
        </p:spPr>
        <p:txBody>
          <a:bodyPr wrap="square">
            <a:spAutoFit/>
          </a:bodyPr>
          <a:lstStyle/>
          <a:p>
            <a:r>
              <a:rPr lang="en-GB" b="1" dirty="0" smtClean="0">
                <a:solidFill>
                  <a:srgbClr val="C00000"/>
                </a:solidFill>
              </a:rPr>
              <a:t>We use limewater to test for CO</a:t>
            </a:r>
            <a:r>
              <a:rPr lang="en-GB" b="1" baseline="-25000" dirty="0" smtClean="0">
                <a:solidFill>
                  <a:srgbClr val="C00000"/>
                </a:solidFill>
              </a:rPr>
              <a:t>2</a:t>
            </a:r>
            <a:r>
              <a:rPr lang="en-GB" b="1" dirty="0" smtClean="0">
                <a:solidFill>
                  <a:srgbClr val="C00000"/>
                </a:solidFill>
              </a:rPr>
              <a:t> it turns cloudy</a:t>
            </a:r>
            <a:endParaRPr lang="en-GB" b="1" dirty="0">
              <a:solidFill>
                <a:srgbClr val="C00000"/>
              </a:solidFill>
            </a:endParaRPr>
          </a:p>
        </p:txBody>
      </p:sp>
      <p:sp>
        <p:nvSpPr>
          <p:cNvPr id="26" name="Rectangle 25"/>
          <p:cNvSpPr/>
          <p:nvPr/>
        </p:nvSpPr>
        <p:spPr>
          <a:xfrm>
            <a:off x="6533942" y="1988840"/>
            <a:ext cx="2544999" cy="1631216"/>
          </a:xfrm>
          <a:prstGeom prst="rect">
            <a:avLst/>
          </a:prstGeom>
        </p:spPr>
        <p:txBody>
          <a:bodyPr wrap="square">
            <a:spAutoFit/>
          </a:bodyPr>
          <a:lstStyle/>
          <a:p>
            <a:pPr algn="ctr" defTabSz="717550"/>
            <a:r>
              <a:rPr lang="en-GB" sz="2000" b="1" u="sng" dirty="0" smtClean="0">
                <a:solidFill>
                  <a:srgbClr val="C00000"/>
                </a:solidFill>
              </a:rPr>
              <a:t>Heating limestone</a:t>
            </a:r>
          </a:p>
          <a:p>
            <a:pPr algn="ctr" defTabSz="717550"/>
            <a:r>
              <a:rPr lang="en-GB" sz="2000" dirty="0" smtClean="0">
                <a:solidFill>
                  <a:srgbClr val="C00000"/>
                </a:solidFill>
              </a:rPr>
              <a:t>Breaking </a:t>
            </a:r>
            <a:r>
              <a:rPr lang="en-GB" sz="2000" dirty="0" smtClean="0">
                <a:solidFill>
                  <a:srgbClr val="C00000"/>
                </a:solidFill>
              </a:rPr>
              <a:t>down of a chemical  </a:t>
            </a:r>
            <a:r>
              <a:rPr lang="en-GB" sz="2000" dirty="0" smtClean="0">
                <a:solidFill>
                  <a:srgbClr val="C00000"/>
                </a:solidFill>
              </a:rPr>
              <a:t>by heating is called </a:t>
            </a:r>
            <a:r>
              <a:rPr lang="en-GB" sz="2000" b="1" dirty="0" smtClean="0">
                <a:solidFill>
                  <a:srgbClr val="C00000"/>
                </a:solidFill>
              </a:rPr>
              <a:t>thermal decomposition.</a:t>
            </a:r>
          </a:p>
        </p:txBody>
      </p:sp>
      <p:sp>
        <p:nvSpPr>
          <p:cNvPr id="29" name="Rectangle 28"/>
          <p:cNvSpPr/>
          <p:nvPr/>
        </p:nvSpPr>
        <p:spPr>
          <a:xfrm>
            <a:off x="3459749" y="6167045"/>
            <a:ext cx="5648755"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GB" dirty="0" smtClean="0"/>
              <a:t>The </a:t>
            </a:r>
            <a:r>
              <a:rPr lang="en-GB" b="1" dirty="0" smtClean="0"/>
              <a:t>carbonates</a:t>
            </a:r>
            <a:r>
              <a:rPr lang="en-GB" dirty="0" smtClean="0"/>
              <a:t> of </a:t>
            </a:r>
            <a:r>
              <a:rPr lang="en-GB" b="1" dirty="0" smtClean="0"/>
              <a:t>magnesium</a:t>
            </a:r>
            <a:r>
              <a:rPr lang="en-GB" dirty="0" smtClean="0"/>
              <a:t>, </a:t>
            </a:r>
            <a:r>
              <a:rPr lang="en-GB" b="1" dirty="0" smtClean="0"/>
              <a:t>copper</a:t>
            </a:r>
            <a:r>
              <a:rPr lang="en-GB" dirty="0" smtClean="0"/>
              <a:t>, </a:t>
            </a:r>
            <a:r>
              <a:rPr lang="en-GB" b="1" dirty="0" smtClean="0"/>
              <a:t>zinc</a:t>
            </a:r>
            <a:r>
              <a:rPr lang="en-GB" dirty="0" smtClean="0"/>
              <a:t>, </a:t>
            </a:r>
            <a:r>
              <a:rPr lang="en-GB" b="1" dirty="0" smtClean="0"/>
              <a:t>calcium</a:t>
            </a:r>
            <a:r>
              <a:rPr lang="en-GB" dirty="0" smtClean="0"/>
              <a:t> and </a:t>
            </a:r>
            <a:r>
              <a:rPr lang="en-GB" b="1" dirty="0" smtClean="0"/>
              <a:t>sodium</a:t>
            </a:r>
            <a:r>
              <a:rPr lang="en-GB" dirty="0" smtClean="0"/>
              <a:t> </a:t>
            </a:r>
            <a:r>
              <a:rPr lang="en-GB" b="1" dirty="0" smtClean="0"/>
              <a:t>decompose</a:t>
            </a:r>
            <a:r>
              <a:rPr lang="en-GB" dirty="0" smtClean="0"/>
              <a:t> on </a:t>
            </a:r>
            <a:r>
              <a:rPr lang="en-GB" b="1" dirty="0" smtClean="0"/>
              <a:t>heating</a:t>
            </a:r>
            <a:r>
              <a:rPr lang="en-GB" dirty="0" smtClean="0"/>
              <a:t> in a similar way</a:t>
            </a:r>
            <a:endParaRPr lang="en-GB" dirty="0"/>
          </a:p>
        </p:txBody>
      </p:sp>
    </p:spTree>
    <p:extLst>
      <p:ext uri="{BB962C8B-B14F-4D97-AF65-F5344CB8AC3E}">
        <p14:creationId xmlns:p14="http://schemas.microsoft.com/office/powerpoint/2010/main" val="3840234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856984" cy="9361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dirty="0" smtClean="0"/>
              <a:t>AQA Knowledge PowerPoint</a:t>
            </a:r>
          </a:p>
          <a:p>
            <a:pPr algn="ctr"/>
            <a:r>
              <a:rPr lang="en-GB" b="1" dirty="0" smtClean="0"/>
              <a:t> Unit 1 Chemistry 1 C1.3  Metals and their uses</a:t>
            </a:r>
            <a:endParaRPr lang="en-GB" b="1" dirty="0"/>
          </a:p>
        </p:txBody>
      </p:sp>
      <p:sp>
        <p:nvSpPr>
          <p:cNvPr id="6" name="TextBox 5"/>
          <p:cNvSpPr txBox="1"/>
          <p:nvPr/>
        </p:nvSpPr>
        <p:spPr>
          <a:xfrm>
            <a:off x="179512" y="1466200"/>
            <a:ext cx="8856984" cy="4370427"/>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GB" sz="2000" b="1" dirty="0" smtClean="0">
                <a:solidFill>
                  <a:schemeClr val="bg1"/>
                </a:solidFill>
              </a:rPr>
              <a:t>Atoms and elements are the building blocks of chemistry. Atoms contain protons, neutrons and electrons. When</a:t>
            </a:r>
          </a:p>
          <a:p>
            <a:pPr algn="ctr"/>
            <a:r>
              <a:rPr lang="en-GB" sz="2000" b="1" dirty="0" smtClean="0">
                <a:solidFill>
                  <a:schemeClr val="bg1"/>
                </a:solidFill>
              </a:rPr>
              <a:t>elements react they produce compounds</a:t>
            </a:r>
          </a:p>
          <a:p>
            <a:pPr algn="ctr"/>
            <a:endParaRPr lang="en-GB" sz="2000" b="1" dirty="0">
              <a:solidFill>
                <a:schemeClr val="bg1"/>
              </a:solidFill>
            </a:endParaRPr>
          </a:p>
          <a:p>
            <a:pPr marL="342900" indent="-342900">
              <a:buFont typeface="Arial" panose="020B0604020202020204" pitchFamily="34" charset="0"/>
              <a:buChar char="•"/>
            </a:pPr>
            <a:r>
              <a:rPr lang="en-GB" sz="2400" b="1" dirty="0" smtClean="0">
                <a:solidFill>
                  <a:schemeClr val="tx1"/>
                </a:solidFill>
              </a:rPr>
              <a:t>C1.3.1 Extracting metals – </a:t>
            </a:r>
            <a:r>
              <a:rPr lang="en-GB" sz="2400" dirty="0" smtClean="0">
                <a:solidFill>
                  <a:schemeClr val="tx1"/>
                </a:solidFill>
              </a:rPr>
              <a:t>no Higher Tier content. </a:t>
            </a:r>
          </a:p>
          <a:p>
            <a:pPr marL="285750" indent="-285750">
              <a:buFont typeface="Arial" panose="020B0604020202020204" pitchFamily="34" charset="0"/>
              <a:buChar char="•"/>
            </a:pPr>
            <a:endParaRPr lang="en-GB" sz="2400" b="1" dirty="0" smtClean="0">
              <a:solidFill>
                <a:schemeClr val="tx1"/>
              </a:solidFill>
            </a:endParaRPr>
          </a:p>
          <a:p>
            <a:pPr marL="285750" indent="-285750">
              <a:buFont typeface="Arial" panose="020B0604020202020204" pitchFamily="34" charset="0"/>
              <a:buChar char="•"/>
            </a:pPr>
            <a:r>
              <a:rPr lang="en-GB" sz="2400" b="1" dirty="0" smtClean="0">
                <a:solidFill>
                  <a:schemeClr val="tx1"/>
                </a:solidFill>
              </a:rPr>
              <a:t>C1.3.2 Alloys – </a:t>
            </a:r>
            <a:r>
              <a:rPr lang="en-GB" sz="2400" dirty="0" smtClean="0">
                <a:solidFill>
                  <a:schemeClr val="tx1"/>
                </a:solidFill>
              </a:rPr>
              <a:t>no Higher Tier content.</a:t>
            </a:r>
          </a:p>
          <a:p>
            <a:pPr marL="285750" indent="-285750">
              <a:buFont typeface="Arial" panose="020B0604020202020204" pitchFamily="34" charset="0"/>
              <a:buChar char="•"/>
            </a:pPr>
            <a:endParaRPr lang="en-GB" sz="2400" dirty="0">
              <a:solidFill>
                <a:schemeClr val="tx1"/>
              </a:solidFill>
            </a:endParaRPr>
          </a:p>
          <a:p>
            <a:pPr marL="285750" indent="-285750">
              <a:buFont typeface="Arial" panose="020B0604020202020204" pitchFamily="34" charset="0"/>
              <a:buChar char="•"/>
            </a:pPr>
            <a:r>
              <a:rPr lang="en-GB" sz="2400" b="1" dirty="0" smtClean="0">
                <a:solidFill>
                  <a:schemeClr val="tx1"/>
                </a:solidFill>
              </a:rPr>
              <a:t>C1.3.3 Properties and uses of metals – </a:t>
            </a:r>
            <a:r>
              <a:rPr lang="en-GB" sz="2400" dirty="0" smtClean="0">
                <a:solidFill>
                  <a:schemeClr val="tx1"/>
                </a:solidFill>
              </a:rPr>
              <a:t>no Higher Tier content.</a:t>
            </a:r>
            <a:r>
              <a:rPr lang="en-GB" sz="2400" b="1" dirty="0" smtClean="0">
                <a:solidFill>
                  <a:schemeClr val="tx1"/>
                </a:solidFill>
              </a:rPr>
              <a:t> </a:t>
            </a:r>
          </a:p>
          <a:p>
            <a:r>
              <a:rPr lang="en-GB" sz="2400" b="1" dirty="0" smtClean="0">
                <a:solidFill>
                  <a:schemeClr val="tx1"/>
                </a:solidFill>
              </a:rPr>
              <a:t> </a:t>
            </a:r>
            <a:endParaRPr lang="en-GB" sz="2400" b="1" dirty="0">
              <a:solidFill>
                <a:schemeClr val="tx1"/>
              </a:solidFill>
            </a:endParaRPr>
          </a:p>
          <a:p>
            <a:endParaRPr lang="en-GB" b="1" dirty="0">
              <a:solidFill>
                <a:schemeClr val="tx1"/>
              </a:solidFill>
            </a:endParaRPr>
          </a:p>
          <a:p>
            <a:pPr marL="285750" indent="-285750">
              <a:buFont typeface="Arial" panose="020B0604020202020204" pitchFamily="34" charset="0"/>
              <a:buChar char="•"/>
            </a:pPr>
            <a:endParaRPr lang="en-GB" b="1" dirty="0" smtClean="0">
              <a:solidFill>
                <a:schemeClr val="tx1"/>
              </a:solidFill>
            </a:endParaRPr>
          </a:p>
          <a:p>
            <a:endParaRPr lang="en-GB" b="1" dirty="0">
              <a:solidFill>
                <a:schemeClr val="tx1"/>
              </a:solidFill>
            </a:endParaRPr>
          </a:p>
        </p:txBody>
      </p:sp>
      <p:sp>
        <p:nvSpPr>
          <p:cNvPr id="7" name="Footer Placeholder 4"/>
          <p:cNvSpPr>
            <a:spLocks noGrp="1"/>
          </p:cNvSpPr>
          <p:nvPr>
            <p:ph type="ftr" sz="quarter" idx="11"/>
          </p:nvPr>
        </p:nvSpPr>
        <p:spPr>
          <a:xfrm>
            <a:off x="1900064" y="6356350"/>
            <a:ext cx="5264224" cy="365125"/>
          </a:xfrm>
        </p:spPr>
        <p:style>
          <a:lnRef idx="1">
            <a:schemeClr val="accent2"/>
          </a:lnRef>
          <a:fillRef idx="2">
            <a:schemeClr val="accent2"/>
          </a:fillRef>
          <a:effectRef idx="1">
            <a:schemeClr val="accent2"/>
          </a:effectRef>
          <a:fontRef idx="minor">
            <a:schemeClr val="dk1"/>
          </a:fontRef>
        </p:style>
        <p:txBody>
          <a:bodyPr/>
          <a:lstStyle/>
          <a:p>
            <a:r>
              <a:rPr lang="en-GB" dirty="0" smtClean="0"/>
              <a:t>PiXL AQA Unit 1 Chemistry 1: GCSE Science A for certification June 2014 onwards</a:t>
            </a:r>
          </a:p>
        </p:txBody>
      </p:sp>
    </p:spTree>
    <p:extLst>
      <p:ext uri="{BB962C8B-B14F-4D97-AF65-F5344CB8AC3E}">
        <p14:creationId xmlns:p14="http://schemas.microsoft.com/office/powerpoint/2010/main" val="319494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890" y="4247260"/>
            <a:ext cx="6757410" cy="1138773"/>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GB" sz="1700" b="1" dirty="0">
                <a:solidFill>
                  <a:srgbClr val="C00000"/>
                </a:solidFill>
                <a:cs typeface="Arial" pitchFamily="34" charset="0"/>
              </a:rPr>
              <a:t>The reactivity of a metal determines the method of extraction</a:t>
            </a:r>
            <a:r>
              <a:rPr lang="en-GB" sz="1700" b="1" dirty="0" smtClean="0">
                <a:solidFill>
                  <a:srgbClr val="C00000"/>
                </a:solidFill>
                <a:cs typeface="Arial" pitchFamily="34" charset="0"/>
              </a:rPr>
              <a:t>.</a:t>
            </a:r>
            <a:r>
              <a:rPr lang="en-GB" sz="1700" dirty="0" smtClean="0">
                <a:solidFill>
                  <a:srgbClr val="C00000"/>
                </a:solidFill>
                <a:cs typeface="Arial" pitchFamily="34" charset="0"/>
              </a:rPr>
              <a:t> Metals </a:t>
            </a:r>
            <a:r>
              <a:rPr lang="en-GB" sz="1700" b="1" dirty="0" smtClean="0">
                <a:solidFill>
                  <a:srgbClr val="C00000"/>
                </a:solidFill>
                <a:cs typeface="Arial" pitchFamily="34" charset="0"/>
              </a:rPr>
              <a:t>above</a:t>
            </a:r>
            <a:r>
              <a:rPr lang="en-GB" sz="1700" dirty="0" smtClean="0">
                <a:solidFill>
                  <a:srgbClr val="C00000"/>
                </a:solidFill>
                <a:cs typeface="Arial" pitchFamily="34" charset="0"/>
              </a:rPr>
              <a:t> carbon must be </a:t>
            </a:r>
            <a:r>
              <a:rPr lang="en-GB" sz="1700" b="1" dirty="0" smtClean="0">
                <a:solidFill>
                  <a:srgbClr val="C00000"/>
                </a:solidFill>
                <a:cs typeface="Arial" pitchFamily="34" charset="0"/>
              </a:rPr>
              <a:t>extracted</a:t>
            </a:r>
            <a:r>
              <a:rPr lang="en-GB" sz="1700" dirty="0" smtClean="0">
                <a:solidFill>
                  <a:srgbClr val="C00000"/>
                </a:solidFill>
                <a:cs typeface="Arial" pitchFamily="34" charset="0"/>
              </a:rPr>
              <a:t> using </a:t>
            </a:r>
            <a:r>
              <a:rPr lang="en-GB" sz="1700" b="1" dirty="0" smtClean="0">
                <a:solidFill>
                  <a:srgbClr val="C00000"/>
                </a:solidFill>
                <a:cs typeface="Arial" pitchFamily="34" charset="0"/>
              </a:rPr>
              <a:t>electrolysis. </a:t>
            </a:r>
            <a:r>
              <a:rPr lang="en-GB" sz="1700" dirty="0" smtClean="0">
                <a:solidFill>
                  <a:srgbClr val="C00000"/>
                </a:solidFill>
                <a:cs typeface="Arial" pitchFamily="34" charset="0"/>
              </a:rPr>
              <a:t>Metals </a:t>
            </a:r>
            <a:r>
              <a:rPr lang="en-GB" sz="1700" b="1" dirty="0" smtClean="0">
                <a:solidFill>
                  <a:srgbClr val="C00000"/>
                </a:solidFill>
                <a:cs typeface="Arial" pitchFamily="34" charset="0"/>
              </a:rPr>
              <a:t>below</a:t>
            </a:r>
            <a:r>
              <a:rPr lang="en-GB" sz="1700" dirty="0" smtClean="0">
                <a:solidFill>
                  <a:srgbClr val="C00000"/>
                </a:solidFill>
                <a:cs typeface="Arial" pitchFamily="34" charset="0"/>
              </a:rPr>
              <a:t> carbon can be extracted by </a:t>
            </a:r>
            <a:r>
              <a:rPr lang="en-GB" sz="1700" b="1" dirty="0" smtClean="0">
                <a:solidFill>
                  <a:srgbClr val="C00000"/>
                </a:solidFill>
                <a:cs typeface="Arial" pitchFamily="34" charset="0"/>
              </a:rPr>
              <a:t>reduction</a:t>
            </a:r>
            <a:r>
              <a:rPr lang="en-GB" sz="1700" dirty="0" smtClean="0">
                <a:solidFill>
                  <a:srgbClr val="C00000"/>
                </a:solidFill>
                <a:cs typeface="Arial" pitchFamily="34" charset="0"/>
              </a:rPr>
              <a:t> using </a:t>
            </a:r>
            <a:r>
              <a:rPr lang="en-GB" sz="1700" b="1" dirty="0" smtClean="0">
                <a:solidFill>
                  <a:srgbClr val="C00000"/>
                </a:solidFill>
                <a:cs typeface="Arial" pitchFamily="34" charset="0"/>
              </a:rPr>
              <a:t>carbon</a:t>
            </a:r>
            <a:r>
              <a:rPr lang="en-GB" sz="1700" dirty="0" smtClean="0">
                <a:solidFill>
                  <a:srgbClr val="C00000"/>
                </a:solidFill>
                <a:cs typeface="Arial" pitchFamily="34" charset="0"/>
              </a:rPr>
              <a:t>, coke, or charcoal. </a:t>
            </a:r>
            <a:r>
              <a:rPr lang="en-GB" sz="1700" b="1" dirty="0" smtClean="0">
                <a:solidFill>
                  <a:srgbClr val="C00000"/>
                </a:solidFill>
                <a:cs typeface="Arial" pitchFamily="34" charset="0"/>
              </a:rPr>
              <a:t>Gold</a:t>
            </a:r>
            <a:r>
              <a:rPr lang="en-GB" sz="1700" dirty="0" smtClean="0">
                <a:solidFill>
                  <a:srgbClr val="C00000"/>
                </a:solidFill>
                <a:cs typeface="Arial" pitchFamily="34" charset="0"/>
              </a:rPr>
              <a:t> and </a:t>
            </a:r>
            <a:r>
              <a:rPr lang="en-GB" sz="1700" b="1" dirty="0" smtClean="0">
                <a:solidFill>
                  <a:srgbClr val="C00000"/>
                </a:solidFill>
                <a:cs typeface="Arial" pitchFamily="34" charset="0"/>
              </a:rPr>
              <a:t>silver</a:t>
            </a:r>
            <a:r>
              <a:rPr lang="en-GB" sz="1700" dirty="0" smtClean="0">
                <a:solidFill>
                  <a:srgbClr val="C00000"/>
                </a:solidFill>
                <a:cs typeface="Arial" pitchFamily="34" charset="0"/>
              </a:rPr>
              <a:t> do not need to be extracted. They occur </a:t>
            </a:r>
            <a:r>
              <a:rPr lang="en-GB" sz="1700" b="1" dirty="0" smtClean="0">
                <a:solidFill>
                  <a:srgbClr val="C00000"/>
                </a:solidFill>
                <a:cs typeface="Arial" pitchFamily="34" charset="0"/>
              </a:rPr>
              <a:t>native </a:t>
            </a:r>
            <a:r>
              <a:rPr lang="en-GB" sz="1700" dirty="0" smtClean="0">
                <a:solidFill>
                  <a:srgbClr val="C00000"/>
                </a:solidFill>
                <a:cs typeface="Arial" pitchFamily="34" charset="0"/>
              </a:rPr>
              <a:t>(naturally).</a:t>
            </a:r>
            <a:endParaRPr lang="en-GB" sz="1700" b="1" dirty="0">
              <a:solidFill>
                <a:srgbClr val="C00000"/>
              </a:solidFill>
              <a:cs typeface="Arial" pitchFamily="34" charset="0"/>
            </a:endParaRPr>
          </a:p>
        </p:txBody>
      </p:sp>
      <p:sp>
        <p:nvSpPr>
          <p:cNvPr id="10" name="Rectangle 9"/>
          <p:cNvSpPr/>
          <p:nvPr/>
        </p:nvSpPr>
        <p:spPr>
          <a:xfrm>
            <a:off x="2949274" y="39423"/>
            <a:ext cx="6064409" cy="646331"/>
          </a:xfrm>
          <a:prstGeom prst="rect">
            <a:avLst/>
          </a:prstGeom>
          <a:solidFill>
            <a:schemeClr val="bg1"/>
          </a:solidFill>
          <a:ln>
            <a:noFill/>
          </a:ln>
        </p:spPr>
        <p:style>
          <a:lnRef idx="1">
            <a:schemeClr val="accent2"/>
          </a:lnRef>
          <a:fillRef idx="2">
            <a:schemeClr val="accent2"/>
          </a:fillRef>
          <a:effectRef idx="1">
            <a:schemeClr val="accent2"/>
          </a:effectRef>
          <a:fontRef idx="minor">
            <a:schemeClr val="dk1"/>
          </a:fontRef>
        </p:style>
        <p:txBody>
          <a:bodyPr wrap="square">
            <a:spAutoFit/>
          </a:bodyPr>
          <a:lstStyle/>
          <a:p>
            <a:r>
              <a:rPr lang="en-GB" dirty="0" smtClean="0">
                <a:solidFill>
                  <a:srgbClr val="C00000"/>
                </a:solidFill>
                <a:cs typeface="Arial" pitchFamily="34" charset="0"/>
              </a:rPr>
              <a:t>A </a:t>
            </a:r>
            <a:r>
              <a:rPr lang="en-GB" b="1" dirty="0">
                <a:solidFill>
                  <a:srgbClr val="C00000"/>
                </a:solidFill>
                <a:cs typeface="Arial" pitchFamily="34" charset="0"/>
              </a:rPr>
              <a:t>metal</a:t>
            </a:r>
            <a:r>
              <a:rPr lang="en-GB" dirty="0">
                <a:solidFill>
                  <a:srgbClr val="C00000"/>
                </a:solidFill>
                <a:cs typeface="Arial" pitchFamily="34" charset="0"/>
              </a:rPr>
              <a:t> </a:t>
            </a:r>
            <a:r>
              <a:rPr lang="en-GB" b="1" dirty="0">
                <a:solidFill>
                  <a:srgbClr val="C00000"/>
                </a:solidFill>
                <a:cs typeface="Arial" pitchFamily="34" charset="0"/>
              </a:rPr>
              <a:t>compound</a:t>
            </a:r>
            <a:r>
              <a:rPr lang="en-GB" dirty="0">
                <a:solidFill>
                  <a:srgbClr val="C00000"/>
                </a:solidFill>
                <a:cs typeface="Arial" pitchFamily="34" charset="0"/>
              </a:rPr>
              <a:t> within a </a:t>
            </a:r>
            <a:r>
              <a:rPr lang="en-GB" b="1" dirty="0">
                <a:solidFill>
                  <a:srgbClr val="C00000"/>
                </a:solidFill>
                <a:cs typeface="Arial" pitchFamily="34" charset="0"/>
              </a:rPr>
              <a:t>rock</a:t>
            </a:r>
            <a:r>
              <a:rPr lang="en-GB" dirty="0">
                <a:solidFill>
                  <a:srgbClr val="C00000"/>
                </a:solidFill>
                <a:cs typeface="Arial" pitchFamily="34" charset="0"/>
              </a:rPr>
              <a:t> is </a:t>
            </a:r>
            <a:r>
              <a:rPr lang="en-GB" dirty="0" smtClean="0">
                <a:solidFill>
                  <a:srgbClr val="C00000"/>
                </a:solidFill>
                <a:cs typeface="Arial" pitchFamily="34" charset="0"/>
              </a:rPr>
              <a:t>an </a:t>
            </a:r>
            <a:r>
              <a:rPr lang="en-GB" b="1" u="sng" dirty="0" smtClean="0">
                <a:solidFill>
                  <a:srgbClr val="C00000"/>
                </a:solidFill>
                <a:cs typeface="Arial" pitchFamily="34" charset="0"/>
              </a:rPr>
              <a:t>ore. </a:t>
            </a:r>
            <a:r>
              <a:rPr lang="en-GB" dirty="0" smtClean="0">
                <a:solidFill>
                  <a:srgbClr val="C00000"/>
                </a:solidFill>
                <a:cs typeface="Arial" pitchFamily="34" charset="0"/>
              </a:rPr>
              <a:t>The </a:t>
            </a:r>
            <a:r>
              <a:rPr lang="en-GB" dirty="0">
                <a:solidFill>
                  <a:srgbClr val="C00000"/>
                </a:solidFill>
                <a:cs typeface="Arial" pitchFamily="34" charset="0"/>
              </a:rPr>
              <a:t>metal is </a:t>
            </a:r>
            <a:r>
              <a:rPr lang="en-GB" b="1" dirty="0">
                <a:solidFill>
                  <a:srgbClr val="C00000"/>
                </a:solidFill>
                <a:cs typeface="Arial" pitchFamily="34" charset="0"/>
              </a:rPr>
              <a:t>often</a:t>
            </a:r>
            <a:r>
              <a:rPr lang="en-GB" dirty="0">
                <a:solidFill>
                  <a:srgbClr val="C00000"/>
                </a:solidFill>
                <a:cs typeface="Arial" pitchFamily="34" charset="0"/>
              </a:rPr>
              <a:t> </a:t>
            </a:r>
            <a:r>
              <a:rPr lang="en-GB" b="1" dirty="0">
                <a:solidFill>
                  <a:srgbClr val="C00000"/>
                </a:solidFill>
                <a:cs typeface="Arial" pitchFamily="34" charset="0"/>
              </a:rPr>
              <a:t>combined</a:t>
            </a:r>
            <a:r>
              <a:rPr lang="en-GB" dirty="0">
                <a:solidFill>
                  <a:srgbClr val="C00000"/>
                </a:solidFill>
                <a:cs typeface="Arial" pitchFamily="34" charset="0"/>
              </a:rPr>
              <a:t> with </a:t>
            </a:r>
            <a:r>
              <a:rPr lang="en-GB" b="1" dirty="0" smtClean="0">
                <a:solidFill>
                  <a:srgbClr val="C00000"/>
                </a:solidFill>
                <a:cs typeface="Arial" pitchFamily="34" charset="0"/>
              </a:rPr>
              <a:t>oxygen</a:t>
            </a:r>
            <a:r>
              <a:rPr lang="en-GB" dirty="0" smtClean="0">
                <a:solidFill>
                  <a:srgbClr val="C00000"/>
                </a:solidFill>
                <a:cs typeface="Arial" pitchFamily="34" charset="0"/>
              </a:rPr>
              <a:t>.  Ores </a:t>
            </a:r>
            <a:r>
              <a:rPr lang="en-GB" dirty="0">
                <a:solidFill>
                  <a:srgbClr val="C00000"/>
                </a:solidFill>
                <a:cs typeface="Arial" pitchFamily="34" charset="0"/>
              </a:rPr>
              <a:t>are </a:t>
            </a:r>
            <a:r>
              <a:rPr lang="en-GB" b="1" dirty="0">
                <a:solidFill>
                  <a:srgbClr val="C00000"/>
                </a:solidFill>
                <a:cs typeface="Arial" pitchFamily="34" charset="0"/>
              </a:rPr>
              <a:t>mined</a:t>
            </a:r>
            <a:r>
              <a:rPr lang="en-GB" dirty="0">
                <a:solidFill>
                  <a:srgbClr val="C00000"/>
                </a:solidFill>
                <a:cs typeface="Arial" pitchFamily="34" charset="0"/>
              </a:rPr>
              <a:t> </a:t>
            </a:r>
            <a:r>
              <a:rPr lang="en-GB" dirty="0" smtClean="0">
                <a:solidFill>
                  <a:srgbClr val="C00000"/>
                </a:solidFill>
                <a:cs typeface="Arial" pitchFamily="34" charset="0"/>
              </a:rPr>
              <a:t>and </a:t>
            </a:r>
            <a:r>
              <a:rPr lang="en-GB" dirty="0">
                <a:solidFill>
                  <a:srgbClr val="C00000"/>
                </a:solidFill>
                <a:cs typeface="Arial" pitchFamily="34" charset="0"/>
              </a:rPr>
              <a:t>then </a:t>
            </a:r>
            <a:r>
              <a:rPr lang="en-GB" b="1" dirty="0" smtClean="0">
                <a:solidFill>
                  <a:srgbClr val="C00000"/>
                </a:solidFill>
                <a:cs typeface="Arial" pitchFamily="34" charset="0"/>
              </a:rPr>
              <a:t>purified</a:t>
            </a:r>
            <a:r>
              <a:rPr lang="en-GB" dirty="0" smtClean="0">
                <a:solidFill>
                  <a:srgbClr val="C00000"/>
                </a:solidFill>
                <a:cs typeface="Arial" pitchFamily="34" charset="0"/>
              </a:rPr>
              <a:t>.</a:t>
            </a:r>
            <a:endParaRPr lang="en-GB" dirty="0">
              <a:solidFill>
                <a:srgbClr val="C00000"/>
              </a:solidFill>
              <a:cs typeface="Arial" pitchFamily="34" charset="0"/>
            </a:endParaRPr>
          </a:p>
        </p:txBody>
      </p:sp>
      <p:sp>
        <p:nvSpPr>
          <p:cNvPr id="12" name="Rectangle 11"/>
          <p:cNvSpPr/>
          <p:nvPr/>
        </p:nvSpPr>
        <p:spPr>
          <a:xfrm>
            <a:off x="46504" y="25145"/>
            <a:ext cx="2797304" cy="400110"/>
          </a:xfrm>
          <a:prstGeom prst="rect">
            <a:avLst/>
          </a:prstGeom>
          <a:ln w="38100">
            <a:solidFill>
              <a:srgbClr val="C00000"/>
            </a:solidFill>
          </a:ln>
        </p:spPr>
        <p:txBody>
          <a:bodyPr wrap="none">
            <a:spAutoFit/>
          </a:bodyPr>
          <a:lstStyle/>
          <a:p>
            <a:r>
              <a:rPr lang="en-GB" sz="2000" b="1" dirty="0" smtClean="0">
                <a:solidFill>
                  <a:schemeClr val="tx1"/>
                </a:solidFill>
              </a:rPr>
              <a:t>C1.3.1 Extracting metals </a:t>
            </a:r>
            <a:endParaRPr lang="en-GB" sz="2000" dirty="0"/>
          </a:p>
        </p:txBody>
      </p:sp>
      <p:grpSp>
        <p:nvGrpSpPr>
          <p:cNvPr id="17" name="Group 16"/>
          <p:cNvGrpSpPr/>
          <p:nvPr/>
        </p:nvGrpSpPr>
        <p:grpSpPr>
          <a:xfrm>
            <a:off x="46504" y="404664"/>
            <a:ext cx="3445376" cy="3992228"/>
            <a:chOff x="35496" y="933622"/>
            <a:chExt cx="3168352" cy="3864353"/>
          </a:xfrm>
        </p:grpSpPr>
        <p:sp>
          <p:nvSpPr>
            <p:cNvPr id="3" name="Text Box 6"/>
            <p:cNvSpPr txBox="1">
              <a:spLocks noChangeArrowheads="1"/>
            </p:cNvSpPr>
            <p:nvPr/>
          </p:nvSpPr>
          <p:spPr bwMode="auto">
            <a:xfrm>
              <a:off x="773031" y="1124744"/>
              <a:ext cx="1422705"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b="1" dirty="0" smtClean="0">
                  <a:solidFill>
                    <a:schemeClr val="accent2"/>
                  </a:solidFill>
                </a:rPr>
                <a:t>P</a:t>
              </a:r>
              <a:r>
                <a:rPr lang="en-GB" b="1" dirty="0" smtClean="0"/>
                <a:t>otassium</a:t>
              </a:r>
            </a:p>
            <a:p>
              <a:r>
                <a:rPr lang="en-GB" b="1" dirty="0" smtClean="0">
                  <a:solidFill>
                    <a:schemeClr val="accent2"/>
                  </a:solidFill>
                </a:rPr>
                <a:t>S</a:t>
              </a:r>
              <a:r>
                <a:rPr lang="en-GB" b="1" dirty="0" smtClean="0"/>
                <a:t>odium</a:t>
              </a:r>
              <a:endParaRPr lang="en-GB" b="1" dirty="0"/>
            </a:p>
            <a:p>
              <a:r>
                <a:rPr lang="en-GB" b="1" dirty="0" smtClean="0">
                  <a:solidFill>
                    <a:schemeClr val="accent2"/>
                  </a:solidFill>
                </a:rPr>
                <a:t>C</a:t>
              </a:r>
              <a:r>
                <a:rPr lang="en-GB" b="1" dirty="0" smtClean="0"/>
                <a:t>alcium</a:t>
              </a:r>
            </a:p>
            <a:p>
              <a:r>
                <a:rPr lang="en-GB" b="1" dirty="0" smtClean="0">
                  <a:solidFill>
                    <a:schemeClr val="accent2"/>
                  </a:solidFill>
                </a:rPr>
                <a:t>M</a:t>
              </a:r>
              <a:r>
                <a:rPr lang="en-GB" b="1" dirty="0" smtClean="0"/>
                <a:t>agnesium</a:t>
              </a:r>
            </a:p>
            <a:p>
              <a:r>
                <a:rPr lang="en-GB" b="1" dirty="0" smtClean="0">
                  <a:solidFill>
                    <a:schemeClr val="accent2"/>
                  </a:solidFill>
                </a:rPr>
                <a:t>A</a:t>
              </a:r>
              <a:r>
                <a:rPr lang="en-GB" b="1" dirty="0" smtClean="0"/>
                <a:t>luminium</a:t>
              </a:r>
              <a:endParaRPr lang="en-GB" b="1" dirty="0"/>
            </a:p>
          </p:txBody>
        </p:sp>
        <p:sp>
          <p:nvSpPr>
            <p:cNvPr id="4" name="Text Box 11"/>
            <p:cNvSpPr txBox="1">
              <a:spLocks noChangeArrowheads="1"/>
            </p:cNvSpPr>
            <p:nvPr/>
          </p:nvSpPr>
          <p:spPr bwMode="auto">
            <a:xfrm>
              <a:off x="801232" y="3042826"/>
              <a:ext cx="1123927"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b="1" dirty="0">
                  <a:solidFill>
                    <a:srgbClr val="C00000"/>
                  </a:solidFill>
                </a:rPr>
                <a:t>Z</a:t>
              </a:r>
              <a:r>
                <a:rPr lang="en-GB" b="1" dirty="0" smtClean="0"/>
                <a:t>inc</a:t>
              </a:r>
              <a:endParaRPr lang="en-GB" b="1" dirty="0"/>
            </a:p>
            <a:p>
              <a:r>
                <a:rPr lang="en-GB" b="1" dirty="0" smtClean="0">
                  <a:solidFill>
                    <a:srgbClr val="C00000"/>
                  </a:solidFill>
                </a:rPr>
                <a:t>I</a:t>
              </a:r>
              <a:r>
                <a:rPr lang="en-GB" b="1" dirty="0" smtClean="0"/>
                <a:t>ron</a:t>
              </a:r>
            </a:p>
            <a:p>
              <a:r>
                <a:rPr lang="en-GB" b="1" dirty="0" smtClean="0">
                  <a:solidFill>
                    <a:srgbClr val="C00000"/>
                  </a:solidFill>
                </a:rPr>
                <a:t>L</a:t>
              </a:r>
              <a:r>
                <a:rPr lang="en-GB" b="1" dirty="0" smtClean="0"/>
                <a:t>ead</a:t>
              </a:r>
              <a:endParaRPr lang="en-GB" b="1" dirty="0"/>
            </a:p>
            <a:p>
              <a:r>
                <a:rPr lang="en-GB" b="1" dirty="0" smtClean="0">
                  <a:solidFill>
                    <a:srgbClr val="C00000"/>
                  </a:solidFill>
                </a:rPr>
                <a:t>C</a:t>
              </a:r>
              <a:r>
                <a:rPr lang="en-GB" b="1" dirty="0" smtClean="0"/>
                <a:t>opper</a:t>
              </a:r>
            </a:p>
            <a:p>
              <a:r>
                <a:rPr lang="en-GB" b="1" dirty="0" smtClean="0">
                  <a:solidFill>
                    <a:srgbClr val="C00000"/>
                  </a:solidFill>
                </a:rPr>
                <a:t>S</a:t>
              </a:r>
              <a:r>
                <a:rPr lang="en-GB" b="1" dirty="0" smtClean="0"/>
                <a:t>ilver</a:t>
              </a:r>
              <a:endParaRPr lang="en-GB" b="1" dirty="0"/>
            </a:p>
            <a:p>
              <a:r>
                <a:rPr lang="en-GB" b="1" dirty="0" smtClean="0">
                  <a:solidFill>
                    <a:srgbClr val="C00000"/>
                  </a:solidFill>
                </a:rPr>
                <a:t>G</a:t>
              </a:r>
              <a:r>
                <a:rPr lang="en-GB" b="1" dirty="0" smtClean="0"/>
                <a:t>old</a:t>
              </a:r>
            </a:p>
          </p:txBody>
        </p:sp>
        <p:sp>
          <p:nvSpPr>
            <p:cNvPr id="5" name="AutoShape 16"/>
            <p:cNvSpPr>
              <a:spLocks noChangeArrowheads="1"/>
            </p:cNvSpPr>
            <p:nvPr/>
          </p:nvSpPr>
          <p:spPr bwMode="auto">
            <a:xfrm flipV="1">
              <a:off x="35496" y="933622"/>
              <a:ext cx="752200" cy="3719514"/>
            </a:xfrm>
            <a:prstGeom prst="downArrow">
              <a:avLst>
                <a:gd name="adj1" fmla="val 71565"/>
                <a:gd name="adj2" fmla="val 160608"/>
              </a:avLst>
            </a:prstGeom>
            <a:ln>
              <a:headEnd/>
              <a:tailEnd/>
            </a:ln>
            <a:extLst/>
          </p:spPr>
          <p:style>
            <a:lnRef idx="1">
              <a:schemeClr val="accent2"/>
            </a:lnRef>
            <a:fillRef idx="2">
              <a:schemeClr val="accent2"/>
            </a:fillRef>
            <a:effectRef idx="1">
              <a:schemeClr val="accent2"/>
            </a:effectRef>
            <a:fontRef idx="minor">
              <a:schemeClr val="dk1"/>
            </a:fontRef>
          </p:style>
          <p:txBody>
            <a:bodyPr vert="eaVert" wrap="none" anchor="ctr"/>
            <a:lstStyle/>
            <a:p>
              <a:pPr algn="ctr"/>
              <a:r>
                <a:rPr lang="en-GB" sz="2400" b="1" dirty="0"/>
                <a:t>Increasing reactivity</a:t>
              </a:r>
            </a:p>
          </p:txBody>
        </p:sp>
        <p:sp>
          <p:nvSpPr>
            <p:cNvPr id="13" name="Text Box 6"/>
            <p:cNvSpPr txBox="1">
              <a:spLocks noChangeArrowheads="1"/>
            </p:cNvSpPr>
            <p:nvPr/>
          </p:nvSpPr>
          <p:spPr bwMode="auto">
            <a:xfrm>
              <a:off x="1925159" y="1124744"/>
              <a:ext cx="1278689"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b="1" dirty="0" smtClean="0">
                  <a:solidFill>
                    <a:srgbClr val="C00000"/>
                  </a:solidFill>
                </a:rPr>
                <a:t>Please</a:t>
              </a:r>
            </a:p>
            <a:p>
              <a:r>
                <a:rPr lang="en-GB" b="1" dirty="0" smtClean="0">
                  <a:solidFill>
                    <a:srgbClr val="C00000"/>
                  </a:solidFill>
                </a:rPr>
                <a:t>Send</a:t>
              </a:r>
            </a:p>
            <a:p>
              <a:r>
                <a:rPr lang="en-GB" b="1" dirty="0" smtClean="0">
                  <a:solidFill>
                    <a:srgbClr val="C00000"/>
                  </a:solidFill>
                </a:rPr>
                <a:t>Charlie's</a:t>
              </a:r>
              <a:endParaRPr lang="en-GB" b="1" dirty="0">
                <a:solidFill>
                  <a:srgbClr val="C00000"/>
                </a:solidFill>
              </a:endParaRPr>
            </a:p>
            <a:p>
              <a:r>
                <a:rPr lang="en-GB" b="1" dirty="0" smtClean="0">
                  <a:solidFill>
                    <a:srgbClr val="C00000"/>
                  </a:solidFill>
                </a:rPr>
                <a:t>Monkeys</a:t>
              </a:r>
            </a:p>
            <a:p>
              <a:r>
                <a:rPr lang="en-GB" b="1" dirty="0" smtClean="0">
                  <a:solidFill>
                    <a:srgbClr val="C00000"/>
                  </a:solidFill>
                </a:rPr>
                <a:t>And</a:t>
              </a:r>
              <a:endParaRPr lang="en-GB" b="1" dirty="0">
                <a:solidFill>
                  <a:srgbClr val="C00000"/>
                </a:solidFill>
              </a:endParaRPr>
            </a:p>
          </p:txBody>
        </p:sp>
        <p:sp>
          <p:nvSpPr>
            <p:cNvPr id="14" name="Rectangle 4"/>
            <p:cNvSpPr>
              <a:spLocks noChangeArrowheads="1"/>
            </p:cNvSpPr>
            <p:nvPr/>
          </p:nvSpPr>
          <p:spPr bwMode="auto">
            <a:xfrm>
              <a:off x="765758" y="2619728"/>
              <a:ext cx="1069938" cy="389674"/>
            </a:xfrm>
            <a:prstGeom prst="rect">
              <a:avLst/>
            </a:prstGeom>
            <a:solidFill>
              <a:schemeClr val="tx1"/>
            </a:solidFill>
            <a:ln w="9525">
              <a:solidFill>
                <a:schemeClr val="tx1"/>
              </a:solidFill>
              <a:miter lim="800000"/>
              <a:headEnd/>
              <a:tailEnd/>
            </a:ln>
            <a:effectLst/>
            <a:extLst/>
          </p:spPr>
          <p:txBody>
            <a:bodyPr wrap="none" anchor="ctr"/>
            <a:lstStyle/>
            <a:p>
              <a:r>
                <a:rPr lang="en-GB" sz="2000" b="1" dirty="0" smtClean="0">
                  <a:solidFill>
                    <a:schemeClr val="bg1"/>
                  </a:solidFill>
                </a:rPr>
                <a:t>CARBON</a:t>
              </a:r>
              <a:endParaRPr lang="en-GB" sz="2000" b="1" dirty="0">
                <a:solidFill>
                  <a:schemeClr val="bg1"/>
                </a:solidFill>
              </a:endParaRPr>
            </a:p>
          </p:txBody>
        </p:sp>
        <p:sp>
          <p:nvSpPr>
            <p:cNvPr id="15" name="Text Box 6"/>
            <p:cNvSpPr txBox="1">
              <a:spLocks noChangeArrowheads="1"/>
            </p:cNvSpPr>
            <p:nvPr/>
          </p:nvSpPr>
          <p:spPr bwMode="auto">
            <a:xfrm>
              <a:off x="1925159" y="3043649"/>
              <a:ext cx="1278689"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b="1" dirty="0" smtClean="0">
                  <a:solidFill>
                    <a:srgbClr val="C00000"/>
                  </a:solidFill>
                </a:rPr>
                <a:t>Zebras</a:t>
              </a:r>
            </a:p>
            <a:p>
              <a:r>
                <a:rPr lang="en-GB" b="1" dirty="0" smtClean="0">
                  <a:solidFill>
                    <a:srgbClr val="C00000"/>
                  </a:solidFill>
                </a:rPr>
                <a:t>In</a:t>
              </a:r>
            </a:p>
            <a:p>
              <a:r>
                <a:rPr lang="en-GB" b="1" dirty="0" smtClean="0">
                  <a:solidFill>
                    <a:srgbClr val="C00000"/>
                  </a:solidFill>
                </a:rPr>
                <a:t>Lead</a:t>
              </a:r>
              <a:endParaRPr lang="en-GB" b="1" dirty="0">
                <a:solidFill>
                  <a:srgbClr val="C00000"/>
                </a:solidFill>
              </a:endParaRPr>
            </a:p>
            <a:p>
              <a:r>
                <a:rPr lang="en-GB" b="1" dirty="0" smtClean="0">
                  <a:solidFill>
                    <a:srgbClr val="C00000"/>
                  </a:solidFill>
                </a:rPr>
                <a:t>Cages</a:t>
              </a:r>
            </a:p>
            <a:p>
              <a:r>
                <a:rPr lang="en-GB" b="1" dirty="0" smtClean="0">
                  <a:solidFill>
                    <a:srgbClr val="C00000"/>
                  </a:solidFill>
                </a:rPr>
                <a:t>Securely</a:t>
              </a:r>
            </a:p>
            <a:p>
              <a:r>
                <a:rPr lang="en-GB" b="1" dirty="0" smtClean="0">
                  <a:solidFill>
                    <a:srgbClr val="C00000"/>
                  </a:solidFill>
                </a:rPr>
                <a:t>Guarded</a:t>
              </a:r>
              <a:endParaRPr lang="en-GB" b="1" dirty="0">
                <a:solidFill>
                  <a:srgbClr val="C00000"/>
                </a:solidFill>
              </a:endParaRPr>
            </a:p>
          </p:txBody>
        </p:sp>
        <p:sp>
          <p:nvSpPr>
            <p:cNvPr id="16" name="Text Box 6"/>
            <p:cNvSpPr txBox="1">
              <a:spLocks noChangeArrowheads="1"/>
            </p:cNvSpPr>
            <p:nvPr/>
          </p:nvSpPr>
          <p:spPr bwMode="auto">
            <a:xfrm>
              <a:off x="1835696" y="2619728"/>
              <a:ext cx="127868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b="1" dirty="0" smtClean="0">
                  <a:solidFill>
                    <a:srgbClr val="C00000"/>
                  </a:solidFill>
                  <a:effectLst>
                    <a:outerShdw blurRad="38100" dist="38100" dir="2700000" algn="tl">
                      <a:srgbClr val="000000">
                        <a:alpha val="43137"/>
                      </a:srgbClr>
                    </a:outerShdw>
                  </a:effectLst>
                </a:rPr>
                <a:t>CRAZY!</a:t>
              </a:r>
            </a:p>
            <a:p>
              <a:endParaRPr lang="en-GB" b="1" dirty="0" smtClean="0">
                <a:solidFill>
                  <a:srgbClr val="C00000"/>
                </a:solidFill>
              </a:endParaRPr>
            </a:p>
          </p:txBody>
        </p:sp>
      </p:grpSp>
      <p:sp>
        <p:nvSpPr>
          <p:cNvPr id="18" name="Rectangle 17"/>
          <p:cNvSpPr/>
          <p:nvPr/>
        </p:nvSpPr>
        <p:spPr>
          <a:xfrm>
            <a:off x="545228" y="425255"/>
            <a:ext cx="2154564" cy="369332"/>
          </a:xfrm>
          <a:prstGeom prst="rect">
            <a:avLst/>
          </a:prstGeom>
        </p:spPr>
        <p:txBody>
          <a:bodyPr wrap="none">
            <a:spAutoFit/>
          </a:bodyPr>
          <a:lstStyle/>
          <a:p>
            <a:pPr algn="ctr"/>
            <a:r>
              <a:rPr lang="en-GB" b="1" dirty="0" smtClean="0">
                <a:solidFill>
                  <a:schemeClr val="tx1"/>
                </a:solidFill>
              </a:rPr>
              <a:t>The Reactivity Series</a:t>
            </a:r>
            <a:endParaRPr lang="en-GB" b="1" dirty="0">
              <a:solidFill>
                <a:schemeClr val="tx1"/>
              </a:solidFill>
            </a:endParaRPr>
          </a:p>
        </p:txBody>
      </p:sp>
      <p:sp>
        <p:nvSpPr>
          <p:cNvPr id="19" name="TextBox 18"/>
          <p:cNvSpPr txBox="1"/>
          <p:nvPr/>
        </p:nvSpPr>
        <p:spPr>
          <a:xfrm>
            <a:off x="3347864" y="826834"/>
            <a:ext cx="3456384" cy="3231654"/>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700" b="1" dirty="0" smtClean="0"/>
              <a:t>Copper-rich Ores: </a:t>
            </a:r>
            <a:r>
              <a:rPr lang="en-GB" sz="1700" dirty="0" smtClean="0"/>
              <a:t>Large amounts </a:t>
            </a:r>
            <a:r>
              <a:rPr lang="en-GB" sz="1700" dirty="0"/>
              <a:t>of copper. </a:t>
            </a:r>
            <a:br>
              <a:rPr lang="en-GB" sz="1700" dirty="0"/>
            </a:br>
            <a:r>
              <a:rPr lang="en-GB" sz="1700" b="1" dirty="0"/>
              <a:t>1.</a:t>
            </a:r>
            <a:r>
              <a:rPr lang="en-GB" sz="1700" dirty="0"/>
              <a:t> </a:t>
            </a:r>
            <a:r>
              <a:rPr lang="en-GB" sz="1700" b="1" dirty="0" smtClean="0"/>
              <a:t>Smelting: </a:t>
            </a:r>
            <a:r>
              <a:rPr lang="en-GB" sz="1700" dirty="0" smtClean="0"/>
              <a:t>80</a:t>
            </a:r>
            <a:r>
              <a:rPr lang="en-GB" sz="1700" dirty="0"/>
              <a:t>% of copper is produced this </a:t>
            </a:r>
            <a:r>
              <a:rPr lang="en-GB" sz="1700" dirty="0" smtClean="0"/>
              <a:t>way. </a:t>
            </a:r>
            <a:r>
              <a:rPr lang="en-GB" sz="1700" b="1" dirty="0" smtClean="0"/>
              <a:t>Heat </a:t>
            </a:r>
            <a:r>
              <a:rPr lang="en-GB" sz="1700" b="1" dirty="0"/>
              <a:t>copper </a:t>
            </a:r>
            <a:r>
              <a:rPr lang="en-GB" sz="1700" b="1" dirty="0" smtClean="0"/>
              <a:t>ore </a:t>
            </a:r>
            <a:r>
              <a:rPr lang="en-GB" sz="1700" b="1" dirty="0"/>
              <a:t>in a furnace with </a:t>
            </a:r>
            <a:r>
              <a:rPr lang="en-GB" sz="1700" b="1" dirty="0" smtClean="0"/>
              <a:t>air.</a:t>
            </a:r>
          </a:p>
          <a:p>
            <a:r>
              <a:rPr lang="en-GB" sz="1700" dirty="0" smtClean="0"/>
              <a:t>Then </a:t>
            </a:r>
            <a:r>
              <a:rPr lang="en-GB" sz="1700" dirty="0"/>
              <a:t>use electrolysis to purify the </a:t>
            </a:r>
            <a:r>
              <a:rPr lang="en-GB" sz="1700" dirty="0" smtClean="0"/>
              <a:t>copper. </a:t>
            </a:r>
            <a:r>
              <a:rPr lang="en-GB" sz="1700" b="1" dirty="0" smtClean="0"/>
              <a:t>Expensive</a:t>
            </a:r>
            <a:r>
              <a:rPr lang="en-GB" sz="1700" dirty="0" smtClean="0"/>
              <a:t> </a:t>
            </a:r>
            <a:r>
              <a:rPr lang="en-GB" sz="1700" dirty="0"/>
              <a:t>as needs lots of heat and </a:t>
            </a:r>
            <a:r>
              <a:rPr lang="en-GB" sz="1700" dirty="0" smtClean="0"/>
              <a:t>power.</a:t>
            </a:r>
            <a:endParaRPr lang="en-GB" sz="1700" dirty="0"/>
          </a:p>
          <a:p>
            <a:r>
              <a:rPr lang="en-GB" sz="1700" b="1" dirty="0"/>
              <a:t>2. Copper </a:t>
            </a:r>
            <a:r>
              <a:rPr lang="en-GB" sz="1700" b="1" dirty="0" smtClean="0"/>
              <a:t>Sulphate:  </a:t>
            </a:r>
            <a:r>
              <a:rPr lang="en-GB" sz="1700" dirty="0" smtClean="0"/>
              <a:t>Add </a:t>
            </a:r>
            <a:r>
              <a:rPr lang="en-GB" sz="1700" b="1" dirty="0"/>
              <a:t>sulphuric</a:t>
            </a:r>
            <a:r>
              <a:rPr lang="en-GB" sz="1700" dirty="0"/>
              <a:t> </a:t>
            </a:r>
            <a:r>
              <a:rPr lang="en-GB" sz="1700" b="1" dirty="0"/>
              <a:t>acid</a:t>
            </a:r>
            <a:r>
              <a:rPr lang="en-GB" sz="1700" dirty="0"/>
              <a:t> to a copper </a:t>
            </a:r>
            <a:r>
              <a:rPr lang="en-GB" sz="1700" dirty="0" smtClean="0"/>
              <a:t>ore. Produces </a:t>
            </a:r>
            <a:r>
              <a:rPr lang="en-GB" sz="1700" dirty="0"/>
              <a:t>copper </a:t>
            </a:r>
            <a:r>
              <a:rPr lang="en-GB" sz="1700" dirty="0" smtClean="0"/>
              <a:t>sulphate. Extract </a:t>
            </a:r>
            <a:r>
              <a:rPr lang="en-GB" sz="1700" dirty="0"/>
              <a:t>copper using electrolysis or </a:t>
            </a:r>
            <a:r>
              <a:rPr lang="en-GB" sz="1700" dirty="0" smtClean="0"/>
              <a:t>displacement.    </a:t>
            </a:r>
            <a:endParaRPr lang="en-GB" sz="1700" dirty="0"/>
          </a:p>
        </p:txBody>
      </p:sp>
      <p:sp>
        <p:nvSpPr>
          <p:cNvPr id="20" name="TextBox 19"/>
          <p:cNvSpPr txBox="1"/>
          <p:nvPr/>
        </p:nvSpPr>
        <p:spPr>
          <a:xfrm>
            <a:off x="6876256" y="821605"/>
            <a:ext cx="2146392" cy="5847755"/>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sz="1700" b="1" dirty="0" smtClean="0"/>
              <a:t>Low Grade Copper Ores: </a:t>
            </a:r>
            <a:r>
              <a:rPr lang="en-GB" sz="1700" dirty="0" smtClean="0"/>
              <a:t>Small </a:t>
            </a:r>
            <a:r>
              <a:rPr lang="en-GB" sz="1700" dirty="0"/>
              <a:t>amount of copper. </a:t>
            </a:r>
            <a:br>
              <a:rPr lang="en-GB" sz="1700" dirty="0"/>
            </a:br>
            <a:r>
              <a:rPr lang="en-GB" sz="1700" b="1" dirty="0" smtClean="0"/>
              <a:t>1</a:t>
            </a:r>
            <a:r>
              <a:rPr lang="en-GB" sz="1700" b="1" dirty="0"/>
              <a:t>. </a:t>
            </a:r>
            <a:r>
              <a:rPr lang="en-GB" sz="1700" b="1" dirty="0" err="1" smtClean="0"/>
              <a:t>Phytomining</a:t>
            </a:r>
            <a:r>
              <a:rPr lang="en-GB" sz="1700" b="1" dirty="0" smtClean="0"/>
              <a:t>: Plants</a:t>
            </a:r>
            <a:r>
              <a:rPr lang="en-GB" sz="1700" dirty="0" smtClean="0"/>
              <a:t> </a:t>
            </a:r>
            <a:r>
              <a:rPr lang="en-GB" sz="1700" dirty="0"/>
              <a:t>absorb </a:t>
            </a:r>
            <a:r>
              <a:rPr lang="en-GB" sz="1700" b="1" dirty="0"/>
              <a:t>copper</a:t>
            </a:r>
            <a:r>
              <a:rPr lang="en-GB" sz="1700" dirty="0"/>
              <a:t> ions from low-grade </a:t>
            </a:r>
            <a:r>
              <a:rPr lang="en-GB" sz="1700" dirty="0" smtClean="0"/>
              <a:t>ore. </a:t>
            </a:r>
            <a:r>
              <a:rPr lang="en-GB" sz="1700" b="1" dirty="0" smtClean="0"/>
              <a:t>Plants</a:t>
            </a:r>
            <a:r>
              <a:rPr lang="en-GB" sz="1700" dirty="0" smtClean="0"/>
              <a:t> </a:t>
            </a:r>
            <a:r>
              <a:rPr lang="en-GB" sz="1700" dirty="0"/>
              <a:t>are </a:t>
            </a:r>
            <a:r>
              <a:rPr lang="en-GB" sz="1700" b="1" dirty="0" smtClean="0"/>
              <a:t>burned</a:t>
            </a:r>
            <a:r>
              <a:rPr lang="en-GB" sz="1700" dirty="0" smtClean="0"/>
              <a:t>. Copper </a:t>
            </a:r>
            <a:r>
              <a:rPr lang="en-GB" sz="1700" dirty="0"/>
              <a:t>ions dissolved by adding </a:t>
            </a:r>
            <a:r>
              <a:rPr lang="en-GB" sz="1700" b="1" dirty="0" smtClean="0"/>
              <a:t>acid</a:t>
            </a:r>
            <a:r>
              <a:rPr lang="en-GB" sz="1700" dirty="0" smtClean="0"/>
              <a:t>.</a:t>
            </a:r>
            <a:r>
              <a:rPr lang="en-GB" sz="1700" baseline="-25000" dirty="0" smtClean="0"/>
              <a:t> </a:t>
            </a:r>
            <a:r>
              <a:rPr lang="en-GB" sz="1700" dirty="0" smtClean="0"/>
              <a:t>Use </a:t>
            </a:r>
            <a:r>
              <a:rPr lang="en-GB" sz="1700" b="1" dirty="0"/>
              <a:t>displacement</a:t>
            </a:r>
            <a:r>
              <a:rPr lang="en-GB" sz="1700" dirty="0"/>
              <a:t> or </a:t>
            </a:r>
            <a:r>
              <a:rPr lang="en-GB" sz="1700" b="1" dirty="0"/>
              <a:t>electrolysis</a:t>
            </a:r>
            <a:r>
              <a:rPr lang="en-GB" sz="1700" dirty="0"/>
              <a:t> to extract pure </a:t>
            </a:r>
            <a:r>
              <a:rPr lang="en-GB" sz="1700" dirty="0" smtClean="0"/>
              <a:t>Copper.</a:t>
            </a:r>
            <a:endParaRPr lang="en-GB" sz="1700" b="1" dirty="0"/>
          </a:p>
          <a:p>
            <a:r>
              <a:rPr lang="en-GB" sz="1700" b="1" dirty="0" smtClean="0"/>
              <a:t>2</a:t>
            </a:r>
            <a:r>
              <a:rPr lang="en-GB" sz="1700" b="1" dirty="0"/>
              <a:t>. </a:t>
            </a:r>
            <a:r>
              <a:rPr lang="en-GB" sz="1700" b="1" dirty="0" smtClean="0"/>
              <a:t>Bioleaching: Bacteria</a:t>
            </a:r>
            <a:r>
              <a:rPr lang="en-GB" sz="1700" dirty="0" smtClean="0"/>
              <a:t> </a:t>
            </a:r>
            <a:r>
              <a:rPr lang="en-GB" sz="1700" dirty="0"/>
              <a:t>feed on low-grade ore</a:t>
            </a:r>
          </a:p>
          <a:p>
            <a:r>
              <a:rPr lang="en-GB" sz="1700" dirty="0" smtClean="0"/>
              <a:t>Produce </a:t>
            </a:r>
            <a:r>
              <a:rPr lang="en-GB" sz="1700" dirty="0"/>
              <a:t>a </a:t>
            </a:r>
            <a:r>
              <a:rPr lang="en-GB" sz="1700" b="1" dirty="0"/>
              <a:t>waste</a:t>
            </a:r>
            <a:r>
              <a:rPr lang="en-GB" sz="1700" dirty="0"/>
              <a:t> </a:t>
            </a:r>
            <a:r>
              <a:rPr lang="en-GB" sz="1700" b="1" dirty="0"/>
              <a:t>product</a:t>
            </a:r>
            <a:r>
              <a:rPr lang="en-GB" sz="1700" dirty="0"/>
              <a:t> that contains </a:t>
            </a:r>
            <a:r>
              <a:rPr lang="en-GB" sz="1700" b="1" dirty="0"/>
              <a:t>copper</a:t>
            </a:r>
            <a:r>
              <a:rPr lang="en-GB" sz="1700" dirty="0"/>
              <a:t> ions</a:t>
            </a:r>
          </a:p>
          <a:p>
            <a:r>
              <a:rPr lang="en-GB" sz="1700" dirty="0"/>
              <a:t>Use </a:t>
            </a:r>
            <a:r>
              <a:rPr lang="en-GB" sz="1700" b="1" dirty="0"/>
              <a:t>displacement</a:t>
            </a:r>
            <a:r>
              <a:rPr lang="en-GB" sz="1700" dirty="0"/>
              <a:t> or </a:t>
            </a:r>
            <a:r>
              <a:rPr lang="en-GB" sz="1700" b="1" dirty="0"/>
              <a:t>electrolysis</a:t>
            </a:r>
            <a:r>
              <a:rPr lang="en-GB" sz="1700" dirty="0"/>
              <a:t> to extract </a:t>
            </a:r>
            <a:r>
              <a:rPr lang="en-GB" sz="1700" dirty="0" smtClean="0"/>
              <a:t>pure copper. </a:t>
            </a:r>
            <a:endParaRPr lang="en-GB" sz="1700" b="1" dirty="0"/>
          </a:p>
        </p:txBody>
      </p:sp>
      <p:sp>
        <p:nvSpPr>
          <p:cNvPr id="24" name="Rectangle 23"/>
          <p:cNvSpPr/>
          <p:nvPr/>
        </p:nvSpPr>
        <p:spPr>
          <a:xfrm>
            <a:off x="46504" y="5517232"/>
            <a:ext cx="5530732"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GB" b="1" dirty="0" smtClean="0"/>
              <a:t>During electrolysis</a:t>
            </a:r>
            <a:r>
              <a:rPr lang="en-GB" dirty="0" smtClean="0"/>
              <a:t>: In a solution or molten compound when electricity is passed through it </a:t>
            </a:r>
            <a:r>
              <a:rPr lang="en-GB" b="1" dirty="0" smtClean="0"/>
              <a:t>positive metal </a:t>
            </a:r>
            <a:r>
              <a:rPr lang="en-GB" dirty="0" smtClean="0"/>
              <a:t>ions move towards the </a:t>
            </a:r>
            <a:r>
              <a:rPr lang="en-GB" b="1" dirty="0" smtClean="0"/>
              <a:t>negative electrode</a:t>
            </a:r>
            <a:r>
              <a:rPr lang="en-GB" dirty="0" smtClean="0"/>
              <a:t>. </a:t>
            </a:r>
            <a:r>
              <a:rPr lang="en-GB" b="1" dirty="0" smtClean="0"/>
              <a:t>Negative non metal </a:t>
            </a:r>
            <a:r>
              <a:rPr lang="en-GB" dirty="0" smtClean="0"/>
              <a:t>ions move towards the </a:t>
            </a:r>
            <a:r>
              <a:rPr lang="en-GB" b="1" dirty="0" smtClean="0"/>
              <a:t>positive electrode</a:t>
            </a:r>
            <a:r>
              <a:rPr lang="en-GB" dirty="0" smtClean="0"/>
              <a:t>. </a:t>
            </a:r>
            <a:endParaRPr lang="en-GB" dirty="0"/>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6486"/>
          <a:stretch/>
        </p:blipFill>
        <p:spPr bwMode="auto">
          <a:xfrm>
            <a:off x="5791989" y="5481503"/>
            <a:ext cx="981311" cy="13764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0807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773</TotalTime>
  <Words>4903</Words>
  <Application>Microsoft Office PowerPoint</Application>
  <PresentationFormat>On-screen Show (4:3)</PresentationFormat>
  <Paragraphs>798</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dc:creator>
  <cp:lastModifiedBy>Amanda Fleck</cp:lastModifiedBy>
  <cp:revision>66</cp:revision>
  <dcterms:created xsi:type="dcterms:W3CDTF">2014-11-09T11:37:21Z</dcterms:created>
  <dcterms:modified xsi:type="dcterms:W3CDTF">2014-11-10T17:58:35Z</dcterms:modified>
</cp:coreProperties>
</file>